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Raleway ExtraBold"/>
      <p:bold r:id="rId34"/>
      <p:boldItalic r:id="rId35"/>
    </p:embeddedFont>
    <p:embeddedFont>
      <p:font typeface="Roboto"/>
      <p:regular r:id="rId36"/>
      <p:bold r:id="rId37"/>
      <p:italic r:id="rId38"/>
      <p:boldItalic r:id="rId39"/>
    </p:embeddedFont>
    <p:embeddedFont>
      <p:font typeface="Raleway Black"/>
      <p:bold r:id="rId40"/>
      <p:boldItalic r:id="rId41"/>
    </p:embeddedFont>
    <p:embeddedFont>
      <p:font typeface="Raleway Medium"/>
      <p:regular r:id="rId42"/>
      <p:bold r:id="rId43"/>
      <p:italic r:id="rId44"/>
      <p:boldItalic r:id="rId45"/>
    </p:embeddedFont>
    <p:embeddedFont>
      <p:font typeface="Roboto Light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50" roundtripDataSignature="AMtx7mjvyCBko8vv57tAidzSt6BHPv7a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A04C806-46B6-4002-AD0C-93881CE39BDA}">
  <a:tblStyle styleId="{1A04C806-46B6-4002-AD0C-93881CE39BD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Black-bold.fntdata"/><Relationship Id="rId42" Type="http://schemas.openxmlformats.org/officeDocument/2006/relationships/font" Target="fonts/RalewayMedium-regular.fntdata"/><Relationship Id="rId41" Type="http://schemas.openxmlformats.org/officeDocument/2006/relationships/font" Target="fonts/RalewayBlack-boldItalic.fntdata"/><Relationship Id="rId44" Type="http://schemas.openxmlformats.org/officeDocument/2006/relationships/font" Target="fonts/RalewayMedium-italic.fntdata"/><Relationship Id="rId43" Type="http://schemas.openxmlformats.org/officeDocument/2006/relationships/font" Target="fonts/RalewayMedium-bold.fntdata"/><Relationship Id="rId46" Type="http://schemas.openxmlformats.org/officeDocument/2006/relationships/font" Target="fonts/RobotoLight-regular.fntdata"/><Relationship Id="rId45" Type="http://schemas.openxmlformats.org/officeDocument/2006/relationships/font" Target="fonts/Raleway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Light-italic.fntdata"/><Relationship Id="rId47" Type="http://schemas.openxmlformats.org/officeDocument/2006/relationships/font" Target="fonts/RobotoLight-bold.fntdata"/><Relationship Id="rId49" Type="http://schemas.openxmlformats.org/officeDocument/2006/relationships/font" Target="fonts/RobotoLight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33" Type="http://schemas.openxmlformats.org/officeDocument/2006/relationships/font" Target="fonts/Raleway-boldItalic.fntdata"/><Relationship Id="rId32" Type="http://schemas.openxmlformats.org/officeDocument/2006/relationships/font" Target="fonts/Raleway-italic.fntdata"/><Relationship Id="rId35" Type="http://schemas.openxmlformats.org/officeDocument/2006/relationships/font" Target="fonts/RalewayExtraBold-boldItalic.fntdata"/><Relationship Id="rId34" Type="http://schemas.openxmlformats.org/officeDocument/2006/relationships/font" Target="fonts/RalewayExtraBold-bold.fntdata"/><Relationship Id="rId37" Type="http://schemas.openxmlformats.org/officeDocument/2006/relationships/font" Target="fonts/Roboto-bold.fntdata"/><Relationship Id="rId36" Type="http://schemas.openxmlformats.org/officeDocument/2006/relationships/font" Target="fonts/Roboto-regular.fntdata"/><Relationship Id="rId39" Type="http://schemas.openxmlformats.org/officeDocument/2006/relationships/font" Target="fonts/Roboto-boldItalic.fntdata"/><Relationship Id="rId38" Type="http://schemas.openxmlformats.org/officeDocument/2006/relationships/font" Target="fonts/Roboto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9ddb32b935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39ddb32b935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a1ba987341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3a1ba987341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a1ba987341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3a1ba987341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9ddb32b935_1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39ddb32b935_1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a1ba987341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3a1ba987341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a1ba987341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3a1ba987341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a1ba987341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3a1ba987341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a1ba987341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3a1ba987341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9ddb32b935_1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39ddb32b935_1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a1ba987341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3a1ba987341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a1ba987341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3a1ba987341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a0425d7d7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3a0425d7d7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Algunos les hemos solicitado mediante correo dirección particular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a1ba987341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3a1ba987341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Algunos les hemos solicitado mediante correo dirección particular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9ddb32b935_1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39ddb32b935_1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9deaa96f72_2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g39deaa96f72_2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https://padlet.com/ljcl79/cu-l-es-el-bug-m-s-costoso-que-has-visto-p3z5m9ozvcw008uk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9ddb32b935_1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39ddb32b935_1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9deaa96f72_2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39deaa96f72_2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a1ba987341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3a1ba98734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9deaa96f72_2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39deaa96f72_2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9deaa96f72_2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39deaa96f72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linkedin.com/in/leonardo-castillo-4911571a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Relationship Id="rId5" Type="http://schemas.openxmlformats.org/officeDocument/2006/relationships/image" Target="../media/image11.png"/><Relationship Id="rId6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9ddb32b935_1_14"/>
          <p:cNvSpPr/>
          <p:nvPr/>
        </p:nvSpPr>
        <p:spPr>
          <a:xfrm>
            <a:off x="571500" y="492985"/>
            <a:ext cx="8001000" cy="419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g39ddb32b935_1_14"/>
          <p:cNvSpPr txBox="1"/>
          <p:nvPr/>
        </p:nvSpPr>
        <p:spPr>
          <a:xfrm>
            <a:off x="1581600" y="1215525"/>
            <a:ext cx="5980800" cy="16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419" sz="3000" u="none" cap="none" strike="noStrike">
                <a:solidFill>
                  <a:srgbClr val="081D3F"/>
                </a:solidFill>
                <a:latin typeface="Raleway Black"/>
                <a:ea typeface="Raleway Black"/>
                <a:cs typeface="Raleway Black"/>
                <a:sym typeface="Raleway Black"/>
              </a:rPr>
              <a:t>Master Class 1</a:t>
            </a:r>
            <a:endParaRPr b="0" i="0" sz="3000" u="none" cap="none" strike="noStrike">
              <a:solidFill>
                <a:srgbClr val="081D3F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419" sz="3000" u="none" cap="none" strike="noStrike">
                <a:solidFill>
                  <a:srgbClr val="081D3F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 Automation Engineer</a:t>
            </a:r>
            <a:br>
              <a:rPr b="0" i="0" lang="es-419" sz="3000" u="none" cap="none" strike="noStrike">
                <a:solidFill>
                  <a:srgbClr val="081D3F"/>
                </a:solidFill>
                <a:latin typeface="Raleway Black"/>
                <a:ea typeface="Raleway Black"/>
                <a:cs typeface="Raleway Black"/>
                <a:sym typeface="Raleway Black"/>
              </a:rPr>
            </a:br>
            <a:endParaRPr b="0" i="0" sz="3000" u="none" cap="none" strike="noStrike">
              <a:solidFill>
                <a:srgbClr val="081D3F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ctr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419" sz="3000" u="none" cap="none" strike="noStrike">
                <a:solidFill>
                  <a:srgbClr val="081D3F"/>
                </a:solidFill>
                <a:latin typeface="Raleway Black"/>
                <a:ea typeface="Raleway Black"/>
                <a:cs typeface="Raleway Black"/>
                <a:sym typeface="Raleway Black"/>
              </a:rPr>
              <a:t>NODO - 2025</a:t>
            </a:r>
            <a:endParaRPr b="0" i="0" sz="3000" u="none" cap="none" strike="noStrike">
              <a:solidFill>
                <a:srgbClr val="081D3F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56" name="Google Shape;56;g39ddb32b935_1_14" title="Screenshot 2025-10-28 at 14.56.13.png"/>
          <p:cNvPicPr preferRelativeResize="0"/>
          <p:nvPr/>
        </p:nvPicPr>
        <p:blipFill rotWithShape="1">
          <a:blip r:embed="rId4">
            <a:alphaModFix/>
          </a:blip>
          <a:srcRect b="0" l="0" r="0" t="33453"/>
          <a:stretch/>
        </p:blipFill>
        <p:spPr>
          <a:xfrm>
            <a:off x="1285200" y="3418775"/>
            <a:ext cx="6573600" cy="10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g3a1ba987341_0_168"/>
          <p:cNvGrpSpPr/>
          <p:nvPr/>
        </p:nvGrpSpPr>
        <p:grpSpPr>
          <a:xfrm>
            <a:off x="4321900" y="3170343"/>
            <a:ext cx="4623748" cy="1734294"/>
            <a:chOff x="280500" y="1766275"/>
            <a:chExt cx="2780700" cy="1638600"/>
          </a:xfrm>
        </p:grpSpPr>
        <p:sp>
          <p:nvSpPr>
            <p:cNvPr id="179" name="Google Shape;179;g3a1ba987341_0_168"/>
            <p:cNvSpPr/>
            <p:nvPr/>
          </p:nvSpPr>
          <p:spPr>
            <a:xfrm>
              <a:off x="280500" y="1766275"/>
              <a:ext cx="2780700" cy="1638600"/>
            </a:xfrm>
            <a:prstGeom prst="roundRect">
              <a:avLst>
                <a:gd fmla="val 5791" name="adj"/>
              </a:avLst>
            </a:prstGeom>
            <a:solidFill>
              <a:srgbClr val="FFFFFF">
                <a:alpha val="74117"/>
              </a:srgbClr>
            </a:solidFill>
            <a:ln cap="flat" cmpd="sng" w="14775">
              <a:solidFill>
                <a:srgbClr val="D8D4D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9175" lIns="59175" spcFirstLastPara="1" rIns="59175" wrap="square" tIns="591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44"/>
                <a:buFont typeface="Arial"/>
                <a:buNone/>
              </a:pPr>
              <a:r>
                <a:t/>
              </a:r>
              <a:endParaRPr b="1" i="0" sz="168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g3a1ba987341_0_168"/>
            <p:cNvSpPr/>
            <p:nvPr/>
          </p:nvSpPr>
          <p:spPr>
            <a:xfrm>
              <a:off x="280500" y="1766275"/>
              <a:ext cx="47700" cy="1605000"/>
            </a:xfrm>
            <a:prstGeom prst="roundRect">
              <a:avLst>
                <a:gd fmla="val 10000" name="adj"/>
              </a:avLst>
            </a:prstGeom>
            <a:solidFill>
              <a:srgbClr val="F6EC25"/>
            </a:solidFill>
            <a:ln>
              <a:noFill/>
            </a:ln>
          </p:spPr>
          <p:txBody>
            <a:bodyPr anchorCtr="0" anchor="ctr" bIns="59175" lIns="59175" spcFirstLastPara="1" rIns="59175" wrap="square" tIns="591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44"/>
                <a:buFont typeface="Arial"/>
                <a:buNone/>
              </a:pPr>
              <a:r>
                <a:t/>
              </a:r>
              <a:endParaRPr b="1" i="0" sz="168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" name="Google Shape;181;g3a1ba987341_0_168"/>
          <p:cNvGrpSpPr/>
          <p:nvPr/>
        </p:nvGrpSpPr>
        <p:grpSpPr>
          <a:xfrm>
            <a:off x="4321902" y="1273229"/>
            <a:ext cx="4623748" cy="1809178"/>
            <a:chOff x="280500" y="1766275"/>
            <a:chExt cx="2780700" cy="1638600"/>
          </a:xfrm>
        </p:grpSpPr>
        <p:sp>
          <p:nvSpPr>
            <p:cNvPr id="182" name="Google Shape;182;g3a1ba987341_0_168"/>
            <p:cNvSpPr/>
            <p:nvPr/>
          </p:nvSpPr>
          <p:spPr>
            <a:xfrm>
              <a:off x="280500" y="1766275"/>
              <a:ext cx="2780700" cy="1638600"/>
            </a:xfrm>
            <a:prstGeom prst="roundRect">
              <a:avLst>
                <a:gd fmla="val 5791" name="adj"/>
              </a:avLst>
            </a:prstGeom>
            <a:solidFill>
              <a:srgbClr val="FFFFFF">
                <a:alpha val="74117"/>
              </a:srgbClr>
            </a:solidFill>
            <a:ln cap="flat" cmpd="sng" w="14775">
              <a:solidFill>
                <a:srgbClr val="D8D4D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9175" lIns="59175" spcFirstLastPara="1" rIns="59175" wrap="square" tIns="591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44"/>
                <a:buFont typeface="Arial"/>
                <a:buNone/>
              </a:pPr>
              <a:r>
                <a:t/>
              </a:r>
              <a:endParaRPr b="1" i="0" sz="168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g3a1ba987341_0_168"/>
            <p:cNvSpPr/>
            <p:nvPr/>
          </p:nvSpPr>
          <p:spPr>
            <a:xfrm>
              <a:off x="280500" y="1766275"/>
              <a:ext cx="47700" cy="1605000"/>
            </a:xfrm>
            <a:prstGeom prst="roundRect">
              <a:avLst>
                <a:gd fmla="val 10000" name="adj"/>
              </a:avLst>
            </a:prstGeom>
            <a:solidFill>
              <a:srgbClr val="F6EC25"/>
            </a:solidFill>
            <a:ln>
              <a:noFill/>
            </a:ln>
          </p:spPr>
          <p:txBody>
            <a:bodyPr anchorCtr="0" anchor="ctr" bIns="59175" lIns="59175" spcFirstLastPara="1" rIns="59175" wrap="square" tIns="591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44"/>
                <a:buFont typeface="Arial"/>
                <a:buNone/>
              </a:pPr>
              <a:r>
                <a:t/>
              </a:r>
              <a:endParaRPr b="1" i="0" sz="168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" name="Google Shape;184;g3a1ba987341_0_168"/>
          <p:cNvGrpSpPr/>
          <p:nvPr/>
        </p:nvGrpSpPr>
        <p:grpSpPr>
          <a:xfrm>
            <a:off x="328750" y="1273191"/>
            <a:ext cx="3593221" cy="3631465"/>
            <a:chOff x="280500" y="1766275"/>
            <a:chExt cx="2780700" cy="1638600"/>
          </a:xfrm>
        </p:grpSpPr>
        <p:sp>
          <p:nvSpPr>
            <p:cNvPr id="185" name="Google Shape;185;g3a1ba987341_0_168"/>
            <p:cNvSpPr/>
            <p:nvPr/>
          </p:nvSpPr>
          <p:spPr>
            <a:xfrm>
              <a:off x="280500" y="1766275"/>
              <a:ext cx="2780700" cy="1638600"/>
            </a:xfrm>
            <a:prstGeom prst="roundRect">
              <a:avLst>
                <a:gd fmla="val 5791" name="adj"/>
              </a:avLst>
            </a:prstGeom>
            <a:solidFill>
              <a:srgbClr val="FFFFFF">
                <a:alpha val="74117"/>
              </a:srgbClr>
            </a:solidFill>
            <a:ln cap="flat" cmpd="sng" w="14950">
              <a:solidFill>
                <a:srgbClr val="D8D4D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9850" lIns="59850" spcFirstLastPara="1" rIns="59850" wrap="square" tIns="59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60"/>
                <a:buFont typeface="Arial"/>
                <a:buNone/>
              </a:pPr>
              <a:r>
                <a:t/>
              </a:r>
              <a:endParaRPr b="1" i="0" sz="170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g3a1ba987341_0_168"/>
            <p:cNvSpPr/>
            <p:nvPr/>
          </p:nvSpPr>
          <p:spPr>
            <a:xfrm>
              <a:off x="280500" y="1766275"/>
              <a:ext cx="47700" cy="1605000"/>
            </a:xfrm>
            <a:prstGeom prst="roundRect">
              <a:avLst>
                <a:gd fmla="val 10000" name="adj"/>
              </a:avLst>
            </a:prstGeom>
            <a:solidFill>
              <a:srgbClr val="F6EC25"/>
            </a:solidFill>
            <a:ln>
              <a:noFill/>
            </a:ln>
          </p:spPr>
          <p:txBody>
            <a:bodyPr anchorCtr="0" anchor="ctr" bIns="59850" lIns="59850" spcFirstLastPara="1" rIns="59850" wrap="square" tIns="59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60"/>
                <a:buFont typeface="Arial"/>
                <a:buNone/>
              </a:pPr>
              <a:r>
                <a:t/>
              </a:r>
              <a:endParaRPr b="1" i="0" sz="170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7" name="Google Shape;187;g3a1ba987341_0_168" title="NODO - RRSS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8875" y="325800"/>
            <a:ext cx="5886251" cy="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3a1ba987341_0_168"/>
          <p:cNvSpPr txBox="1"/>
          <p:nvPr/>
        </p:nvSpPr>
        <p:spPr>
          <a:xfrm>
            <a:off x="1982100" y="549950"/>
            <a:ext cx="5179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550" lIns="76550" spcFirstLastPara="1" rIns="76550" wrap="square" tIns="76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419" sz="2400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¿Por qué Cypress es diferente?</a:t>
            </a:r>
            <a:endParaRPr b="1" i="0" sz="24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9" name="Google Shape;189;g3a1ba987341_0_168"/>
          <p:cNvSpPr txBox="1"/>
          <p:nvPr/>
        </p:nvSpPr>
        <p:spPr>
          <a:xfrm>
            <a:off x="394126" y="1489950"/>
            <a:ext cx="3697500" cy="3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419" sz="1200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Problema: Configuración Compleja</a:t>
            </a:r>
            <a:endParaRPr b="0" i="0" sz="12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200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Solución Cypress: "Todo en Uno". Una sola instalación (</a:t>
            </a:r>
            <a:r>
              <a:rPr b="1" i="0" lang="es-419" sz="1200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npm install cypress</a:t>
            </a:r>
            <a:r>
              <a:rPr b="0" i="0" lang="es-419" sz="1200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) te da:</a:t>
            </a:r>
            <a:endParaRPr b="0" i="0" sz="12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1D3F"/>
              </a:buClr>
              <a:buSzPts val="1200"/>
              <a:buFont typeface="Raleway"/>
              <a:buChar char="●"/>
            </a:pPr>
            <a:r>
              <a:rPr b="0" i="0" lang="es-419" sz="1200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El Test Runner (el cerebro).</a:t>
            </a:r>
            <a:endParaRPr b="0" i="0" sz="12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1D3F"/>
              </a:buClr>
              <a:buSzPts val="1200"/>
              <a:buFont typeface="Raleway"/>
              <a:buChar char="●"/>
            </a:pPr>
            <a:r>
              <a:rPr b="0" i="0" lang="es-419" sz="1200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La biblioteca de aserciones (para verificar).</a:t>
            </a:r>
            <a:br>
              <a:rPr b="0" i="0" lang="es-419" sz="1200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b="0" i="0" sz="12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1D3F"/>
              </a:buClr>
              <a:buSzPts val="1200"/>
              <a:buFont typeface="Raleway"/>
              <a:buChar char="●"/>
            </a:pPr>
            <a:r>
              <a:rPr b="0" i="0" lang="es-419" sz="1200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Mocks y espías de red (para simular el backend).</a:t>
            </a:r>
            <a:endParaRPr b="0" i="0" sz="12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1D3F"/>
              </a:buClr>
              <a:buSzPts val="1200"/>
              <a:buFont typeface="Raleway"/>
              <a:buChar char="●"/>
            </a:pPr>
            <a:r>
              <a:rPr b="0" i="0" lang="es-419" sz="1200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No necesitas descargar "drivers" ni servidores externos.</a:t>
            </a:r>
            <a:endParaRPr b="0" i="0" sz="12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0" name="Google Shape;190;g3a1ba987341_0_168"/>
          <p:cNvSpPr txBox="1"/>
          <p:nvPr/>
        </p:nvSpPr>
        <p:spPr>
          <a:xfrm>
            <a:off x="4436911" y="1348250"/>
            <a:ext cx="40242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419" sz="1200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Problema: Debugging Lento ("Caja Negra")</a:t>
            </a:r>
            <a:endParaRPr b="1" i="0" sz="12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200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Solución Cypress: El Test Runner Interactivo.</a:t>
            </a:r>
            <a:endParaRPr b="0" i="0" sz="12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200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Vives dentro del navegador.</a:t>
            </a:r>
            <a:endParaRPr b="0" i="0" sz="12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200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Ves tu app y tus tests corriendo uno al lado del otro.</a:t>
            </a:r>
            <a:endParaRPr b="0" i="0" sz="12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1" name="Google Shape;191;g3a1ba987341_0_168"/>
          <p:cNvSpPr txBox="1"/>
          <p:nvPr/>
        </p:nvSpPr>
        <p:spPr>
          <a:xfrm>
            <a:off x="4436900" y="3167076"/>
            <a:ext cx="4508700" cy="16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419" sz="1200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Problema: Tests "Flaky" (Inestables)</a:t>
            </a:r>
            <a:endParaRPr b="0" i="0" sz="12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200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Solución Cypress: Reintentos automáticos y esperas inteligentes.</a:t>
            </a:r>
            <a:endParaRPr b="0" i="0" sz="12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200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Cypress espera automáticamente a que los elementos existan o sean clickeables.</a:t>
            </a:r>
            <a:endParaRPr b="0" i="0" sz="12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a1ba987341_0_200"/>
          <p:cNvSpPr/>
          <p:nvPr/>
        </p:nvSpPr>
        <p:spPr>
          <a:xfrm>
            <a:off x="280500" y="497975"/>
            <a:ext cx="56736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59"/>
              </a:lnSpc>
              <a:spcBef>
                <a:spcPts val="0"/>
              </a:spcBef>
              <a:spcAft>
                <a:spcPts val="0"/>
              </a:spcAft>
              <a:buClr>
                <a:srgbClr val="5D6B90"/>
              </a:buClr>
              <a:buSzPts val="2437"/>
              <a:buFont typeface="Raleway"/>
              <a:buNone/>
            </a:pPr>
            <a:r>
              <a:rPr b="1" i="0" lang="es-419" sz="2437" u="none" cap="none" strike="noStrike">
                <a:solidFill>
                  <a:srgbClr val="5D6B90"/>
                </a:solidFill>
                <a:latin typeface="Raleway"/>
                <a:ea typeface="Raleway"/>
                <a:cs typeface="Raleway"/>
                <a:sym typeface="Raleway"/>
              </a:rPr>
              <a:t>La "Magia" de Cypress: El Test Runner</a:t>
            </a:r>
            <a:endParaRPr b="0" i="0" sz="243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g3a1ba987341_0_2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4913" y="1447775"/>
            <a:ext cx="5754173" cy="323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3a1ba987341_0_200"/>
          <p:cNvSpPr/>
          <p:nvPr/>
        </p:nvSpPr>
        <p:spPr>
          <a:xfrm>
            <a:off x="1160961" y="1141438"/>
            <a:ext cx="24972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010302"/>
              </a:buClr>
              <a:buSzPts val="1242"/>
              <a:buFont typeface="Raleway"/>
              <a:buNone/>
            </a:pPr>
            <a:r>
              <a:rPr b="1" i="0" lang="es-419" sz="1241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Log de comandos</a:t>
            </a:r>
            <a:endParaRPr b="0" i="0" sz="1241" u="none" cap="none" strike="noStrike">
              <a:solidFill>
                <a:srgbClr val="081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3a1ba987341_0_200"/>
          <p:cNvSpPr/>
          <p:nvPr/>
        </p:nvSpPr>
        <p:spPr>
          <a:xfrm>
            <a:off x="-154396" y="2791600"/>
            <a:ext cx="16950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010302"/>
              </a:buClr>
              <a:buSzPts val="1242"/>
              <a:buFont typeface="Raleway"/>
              <a:buNone/>
            </a:pPr>
            <a:r>
              <a:rPr b="1" i="0" lang="es-419" sz="1241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Time Travel</a:t>
            </a:r>
            <a:endParaRPr b="0" i="0" sz="1241" u="none" cap="none" strike="noStrike">
              <a:solidFill>
                <a:srgbClr val="081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3a1ba987341_0_200"/>
          <p:cNvSpPr/>
          <p:nvPr/>
        </p:nvSpPr>
        <p:spPr>
          <a:xfrm>
            <a:off x="4372437" y="1141438"/>
            <a:ext cx="24972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010302"/>
              </a:buClr>
              <a:buSzPts val="1242"/>
              <a:buFont typeface="Raleway"/>
              <a:buNone/>
            </a:pPr>
            <a:r>
              <a:rPr b="1" i="0" lang="es-419" sz="1241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La aplicación</a:t>
            </a:r>
            <a:endParaRPr b="0" i="0" sz="1241" u="none" cap="none" strike="noStrike">
              <a:solidFill>
                <a:srgbClr val="081D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81D3F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9ddb32b935_1_250"/>
          <p:cNvSpPr/>
          <p:nvPr/>
        </p:nvSpPr>
        <p:spPr>
          <a:xfrm>
            <a:off x="3556925" y="474450"/>
            <a:ext cx="120600" cy="4194600"/>
          </a:xfrm>
          <a:prstGeom prst="rect">
            <a:avLst/>
          </a:prstGeom>
          <a:solidFill>
            <a:srgbClr val="F8EC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g39ddb32b935_1_250" title="NODO - RRSS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724" y="829436"/>
            <a:ext cx="3171776" cy="70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39ddb32b935_1_2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18425" y="466775"/>
            <a:ext cx="361750" cy="30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39ddb32b935_1_250"/>
          <p:cNvSpPr txBox="1"/>
          <p:nvPr/>
        </p:nvSpPr>
        <p:spPr>
          <a:xfrm>
            <a:off x="445296" y="865074"/>
            <a:ext cx="27972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7875" lIns="77875" spcFirstLastPara="1" rIns="77875" wrap="square" tIns="778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3"/>
              <a:buFont typeface="Arial"/>
              <a:buNone/>
            </a:pPr>
            <a:r>
              <a:rPr b="1" i="0" lang="es-419" sz="1703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La anatomía de un test en Cypress</a:t>
            </a:r>
            <a:endParaRPr b="1" i="0" sz="1703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9" name="Google Shape;209;g39ddb32b935_1_250"/>
          <p:cNvSpPr txBox="1"/>
          <p:nvPr/>
        </p:nvSpPr>
        <p:spPr>
          <a:xfrm>
            <a:off x="343896" y="2450675"/>
            <a:ext cx="27972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77875" lIns="77875" spcFirstLastPara="1" rIns="77875" wrap="square" tIns="778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3"/>
              <a:buFont typeface="Arial"/>
              <a:buNone/>
            </a:pPr>
            <a:r>
              <a:rPr b="1" i="0" lang="es-419" sz="1703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Selectores de elementos</a:t>
            </a:r>
            <a:endParaRPr b="1" i="0" sz="1703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0" name="Google Shape;210;g39ddb32b935_1_250"/>
          <p:cNvSpPr txBox="1"/>
          <p:nvPr/>
        </p:nvSpPr>
        <p:spPr>
          <a:xfrm>
            <a:off x="343895" y="3046688"/>
            <a:ext cx="27972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77875" lIns="77875" spcFirstLastPara="1" rIns="77875" wrap="square" tIns="778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3"/>
              <a:buFont typeface="Arial"/>
              <a:buNone/>
            </a:pPr>
            <a:r>
              <a:rPr b="1" i="0" lang="es-419" sz="1703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Acciones</a:t>
            </a:r>
            <a:endParaRPr b="1" i="0" sz="1703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1" name="Google Shape;211;g39ddb32b935_1_250"/>
          <p:cNvSpPr txBox="1"/>
          <p:nvPr/>
        </p:nvSpPr>
        <p:spPr>
          <a:xfrm>
            <a:off x="343896" y="3663475"/>
            <a:ext cx="27972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77875" lIns="77875" spcFirstLastPara="1" rIns="77875" wrap="square" tIns="778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3"/>
              <a:buFont typeface="Arial"/>
              <a:buNone/>
            </a:pPr>
            <a:r>
              <a:rPr b="1" i="0" lang="es-419" sz="1703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Verificaciones</a:t>
            </a:r>
            <a:endParaRPr b="1" i="0" sz="1703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2" name="Google Shape;212;g39ddb32b935_1_250"/>
          <p:cNvSpPr txBox="1"/>
          <p:nvPr/>
        </p:nvSpPr>
        <p:spPr>
          <a:xfrm>
            <a:off x="343900" y="1828900"/>
            <a:ext cx="3000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3"/>
              <a:buFont typeface="Arial"/>
              <a:buNone/>
            </a:pPr>
            <a:r>
              <a:rPr b="1" i="0" lang="es-419" sz="1703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Sitio a probar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g39ddb32b935_1_2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33950" y="829425"/>
            <a:ext cx="4775145" cy="406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81D3F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a1ba987341_0_240"/>
          <p:cNvSpPr/>
          <p:nvPr/>
        </p:nvSpPr>
        <p:spPr>
          <a:xfrm>
            <a:off x="3556925" y="474450"/>
            <a:ext cx="120600" cy="4194600"/>
          </a:xfrm>
          <a:prstGeom prst="rect">
            <a:avLst/>
          </a:prstGeom>
          <a:solidFill>
            <a:srgbClr val="F8EC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g3a1ba987341_0_240" title="NODO - RRSS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724" y="1700599"/>
            <a:ext cx="3171776" cy="70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3a1ba987341_0_2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18425" y="466775"/>
            <a:ext cx="361750" cy="30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3a1ba987341_0_240"/>
          <p:cNvSpPr txBox="1"/>
          <p:nvPr/>
        </p:nvSpPr>
        <p:spPr>
          <a:xfrm>
            <a:off x="445296" y="865074"/>
            <a:ext cx="27972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7875" lIns="77875" spcFirstLastPara="1" rIns="77875" wrap="square" tIns="778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3"/>
              <a:buFont typeface="Arial"/>
              <a:buNone/>
            </a:pPr>
            <a:r>
              <a:rPr b="1" i="0" lang="es-419" sz="1703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La anatomía de un test en Cypress</a:t>
            </a:r>
            <a:endParaRPr b="1" i="0" sz="1703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2" name="Google Shape;222;g3a1ba987341_0_240"/>
          <p:cNvSpPr txBox="1"/>
          <p:nvPr/>
        </p:nvSpPr>
        <p:spPr>
          <a:xfrm>
            <a:off x="343896" y="2450675"/>
            <a:ext cx="27972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77875" lIns="77875" spcFirstLastPara="1" rIns="77875" wrap="square" tIns="778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3"/>
              <a:buFont typeface="Arial"/>
              <a:buNone/>
            </a:pPr>
            <a:r>
              <a:rPr b="1" i="0" lang="es-419" sz="1703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Selectores de elementos</a:t>
            </a:r>
            <a:endParaRPr b="1" i="0" sz="1703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3" name="Google Shape;223;g3a1ba987341_0_240"/>
          <p:cNvSpPr txBox="1"/>
          <p:nvPr/>
        </p:nvSpPr>
        <p:spPr>
          <a:xfrm>
            <a:off x="343895" y="3046688"/>
            <a:ext cx="27972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77875" lIns="77875" spcFirstLastPara="1" rIns="77875" wrap="square" tIns="778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3"/>
              <a:buFont typeface="Arial"/>
              <a:buNone/>
            </a:pPr>
            <a:r>
              <a:rPr b="1" i="0" lang="es-419" sz="1703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Acciones</a:t>
            </a:r>
            <a:endParaRPr b="1" i="0" sz="1703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4" name="Google Shape;224;g3a1ba987341_0_240"/>
          <p:cNvSpPr txBox="1"/>
          <p:nvPr/>
        </p:nvSpPr>
        <p:spPr>
          <a:xfrm>
            <a:off x="343896" y="3663475"/>
            <a:ext cx="27972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77875" lIns="77875" spcFirstLastPara="1" rIns="77875" wrap="square" tIns="778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3"/>
              <a:buFont typeface="Arial"/>
              <a:buNone/>
            </a:pPr>
            <a:r>
              <a:rPr b="1" i="0" lang="es-419" sz="1703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Verificaciones</a:t>
            </a:r>
            <a:endParaRPr b="1" i="0" sz="1703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5" name="Google Shape;225;g3a1ba987341_0_240"/>
          <p:cNvSpPr txBox="1"/>
          <p:nvPr/>
        </p:nvSpPr>
        <p:spPr>
          <a:xfrm>
            <a:off x="343900" y="1828900"/>
            <a:ext cx="3000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3"/>
              <a:buFont typeface="Arial"/>
              <a:buNone/>
            </a:pPr>
            <a:r>
              <a:rPr b="1" i="0" lang="es-419" sz="1703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Sitio a probar</a:t>
            </a:r>
            <a:endParaRPr b="0" i="0" sz="1400" u="none" cap="none" strike="noStrike">
              <a:solidFill>
                <a:srgbClr val="081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g3a1ba987341_0_2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50725" y="1255575"/>
            <a:ext cx="5129449" cy="147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81D3F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a1ba987341_0_253"/>
          <p:cNvSpPr/>
          <p:nvPr/>
        </p:nvSpPr>
        <p:spPr>
          <a:xfrm>
            <a:off x="3556925" y="474450"/>
            <a:ext cx="120600" cy="4194600"/>
          </a:xfrm>
          <a:prstGeom prst="rect">
            <a:avLst/>
          </a:prstGeom>
          <a:solidFill>
            <a:srgbClr val="F8EC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g3a1ba987341_0_253" title="NODO - RRSS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724" y="2298904"/>
            <a:ext cx="3171776" cy="70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3a1ba987341_0_2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18425" y="466775"/>
            <a:ext cx="361750" cy="30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3a1ba987341_0_253"/>
          <p:cNvSpPr txBox="1"/>
          <p:nvPr/>
        </p:nvSpPr>
        <p:spPr>
          <a:xfrm>
            <a:off x="445296" y="865074"/>
            <a:ext cx="27972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7875" lIns="77875" spcFirstLastPara="1" rIns="77875" wrap="square" tIns="778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3"/>
              <a:buFont typeface="Arial"/>
              <a:buNone/>
            </a:pPr>
            <a:r>
              <a:rPr b="1" i="0" lang="es-419" sz="1703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La anatomía de un test en Cypress</a:t>
            </a:r>
            <a:endParaRPr b="1" i="0" sz="1703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5" name="Google Shape;235;g3a1ba987341_0_253"/>
          <p:cNvSpPr txBox="1"/>
          <p:nvPr/>
        </p:nvSpPr>
        <p:spPr>
          <a:xfrm>
            <a:off x="343896" y="2450675"/>
            <a:ext cx="27972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77875" lIns="77875" spcFirstLastPara="1" rIns="77875" wrap="square" tIns="778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3"/>
              <a:buFont typeface="Arial"/>
              <a:buNone/>
            </a:pPr>
            <a:r>
              <a:rPr b="1" i="0" lang="es-419" sz="1703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Selectores de elementos</a:t>
            </a:r>
            <a:endParaRPr b="1" i="0" sz="1703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6" name="Google Shape;236;g3a1ba987341_0_253"/>
          <p:cNvSpPr txBox="1"/>
          <p:nvPr/>
        </p:nvSpPr>
        <p:spPr>
          <a:xfrm>
            <a:off x="343895" y="3046688"/>
            <a:ext cx="27972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77875" lIns="77875" spcFirstLastPara="1" rIns="77875" wrap="square" tIns="778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3"/>
              <a:buFont typeface="Arial"/>
              <a:buNone/>
            </a:pPr>
            <a:r>
              <a:rPr b="1" i="0" lang="es-419" sz="1703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Acciones</a:t>
            </a:r>
            <a:endParaRPr b="1" i="0" sz="1703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7" name="Google Shape;237;g3a1ba987341_0_253"/>
          <p:cNvSpPr txBox="1"/>
          <p:nvPr/>
        </p:nvSpPr>
        <p:spPr>
          <a:xfrm>
            <a:off x="343896" y="3663475"/>
            <a:ext cx="27972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77875" lIns="77875" spcFirstLastPara="1" rIns="77875" wrap="square" tIns="778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3"/>
              <a:buFont typeface="Arial"/>
              <a:buNone/>
            </a:pPr>
            <a:r>
              <a:rPr b="1" i="0" lang="es-419" sz="1703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Verificaciones</a:t>
            </a:r>
            <a:endParaRPr b="1" i="0" sz="1703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8" name="Google Shape;238;g3a1ba987341_0_253"/>
          <p:cNvSpPr txBox="1"/>
          <p:nvPr/>
        </p:nvSpPr>
        <p:spPr>
          <a:xfrm>
            <a:off x="343900" y="1828900"/>
            <a:ext cx="3000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3"/>
              <a:buFont typeface="Arial"/>
              <a:buNone/>
            </a:pPr>
            <a:r>
              <a:rPr b="1" i="0" lang="es-419" sz="1703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Sitio a probar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g3a1ba987341_0_2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90550" y="1746950"/>
            <a:ext cx="4989624" cy="161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81D3F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a1ba987341_0_266"/>
          <p:cNvSpPr/>
          <p:nvPr/>
        </p:nvSpPr>
        <p:spPr>
          <a:xfrm>
            <a:off x="3556925" y="474450"/>
            <a:ext cx="120600" cy="4194600"/>
          </a:xfrm>
          <a:prstGeom prst="rect">
            <a:avLst/>
          </a:prstGeom>
          <a:solidFill>
            <a:srgbClr val="F8EC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g3a1ba987341_0_266" title="NODO - RRSS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724" y="2858610"/>
            <a:ext cx="3171776" cy="70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3a1ba987341_0_2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18425" y="466775"/>
            <a:ext cx="361750" cy="30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3a1ba987341_0_266"/>
          <p:cNvSpPr txBox="1"/>
          <p:nvPr/>
        </p:nvSpPr>
        <p:spPr>
          <a:xfrm>
            <a:off x="445296" y="865074"/>
            <a:ext cx="27972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7875" lIns="77875" spcFirstLastPara="1" rIns="77875" wrap="square" tIns="778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3"/>
              <a:buFont typeface="Arial"/>
              <a:buNone/>
            </a:pPr>
            <a:r>
              <a:rPr b="1" i="0" lang="es-419" sz="1703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La anatomía de un test en Cypress</a:t>
            </a:r>
            <a:endParaRPr b="1" i="0" sz="1703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8" name="Google Shape;248;g3a1ba987341_0_266"/>
          <p:cNvSpPr txBox="1"/>
          <p:nvPr/>
        </p:nvSpPr>
        <p:spPr>
          <a:xfrm>
            <a:off x="343896" y="2450675"/>
            <a:ext cx="27972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77875" lIns="77875" spcFirstLastPara="1" rIns="77875" wrap="square" tIns="778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3"/>
              <a:buFont typeface="Arial"/>
              <a:buNone/>
            </a:pPr>
            <a:r>
              <a:rPr b="1" i="0" lang="es-419" sz="1703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Selectores de elementos</a:t>
            </a:r>
            <a:endParaRPr b="1" i="0" sz="1703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9" name="Google Shape;249;g3a1ba987341_0_266"/>
          <p:cNvSpPr txBox="1"/>
          <p:nvPr/>
        </p:nvSpPr>
        <p:spPr>
          <a:xfrm>
            <a:off x="343895" y="3046688"/>
            <a:ext cx="27972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77875" lIns="77875" spcFirstLastPara="1" rIns="77875" wrap="square" tIns="778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3"/>
              <a:buFont typeface="Arial"/>
              <a:buNone/>
            </a:pPr>
            <a:r>
              <a:rPr b="1" i="0" lang="es-419" sz="1703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Acciones</a:t>
            </a:r>
            <a:endParaRPr b="1" i="0" sz="1703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0" name="Google Shape;250;g3a1ba987341_0_266"/>
          <p:cNvSpPr txBox="1"/>
          <p:nvPr/>
        </p:nvSpPr>
        <p:spPr>
          <a:xfrm>
            <a:off x="343896" y="3663475"/>
            <a:ext cx="27972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77875" lIns="77875" spcFirstLastPara="1" rIns="77875" wrap="square" tIns="778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3"/>
              <a:buFont typeface="Arial"/>
              <a:buNone/>
            </a:pPr>
            <a:r>
              <a:rPr b="1" i="0" lang="es-419" sz="1703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Verificaciones</a:t>
            </a:r>
            <a:endParaRPr b="1" i="0" sz="1703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1" name="Google Shape;251;g3a1ba987341_0_266"/>
          <p:cNvSpPr txBox="1"/>
          <p:nvPr/>
        </p:nvSpPr>
        <p:spPr>
          <a:xfrm>
            <a:off x="343900" y="1828900"/>
            <a:ext cx="3000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3"/>
              <a:buFont typeface="Arial"/>
              <a:buNone/>
            </a:pPr>
            <a:r>
              <a:rPr b="1" i="0" lang="es-419" sz="1703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Sitio a probar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g3a1ba987341_0_2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33950" y="2483275"/>
            <a:ext cx="5046225" cy="145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81D3F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a1ba987341_0_279"/>
          <p:cNvSpPr/>
          <p:nvPr/>
        </p:nvSpPr>
        <p:spPr>
          <a:xfrm>
            <a:off x="3556925" y="474450"/>
            <a:ext cx="120600" cy="4194600"/>
          </a:xfrm>
          <a:prstGeom prst="rect">
            <a:avLst/>
          </a:prstGeom>
          <a:solidFill>
            <a:srgbClr val="F8EC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g3a1ba987341_0_279" title="NODO - RRSS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724" y="3505166"/>
            <a:ext cx="3171776" cy="70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3a1ba987341_0_2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18425" y="466775"/>
            <a:ext cx="361750" cy="30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3a1ba987341_0_279"/>
          <p:cNvSpPr txBox="1"/>
          <p:nvPr/>
        </p:nvSpPr>
        <p:spPr>
          <a:xfrm>
            <a:off x="445296" y="865074"/>
            <a:ext cx="27972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77875" lIns="77875" spcFirstLastPara="1" rIns="77875" wrap="square" tIns="778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3"/>
              <a:buFont typeface="Arial"/>
              <a:buNone/>
            </a:pPr>
            <a:r>
              <a:rPr b="1" i="0" lang="es-419" sz="1703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La anatomía de un test en Cypress</a:t>
            </a:r>
            <a:endParaRPr b="1" i="0" sz="1703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1" name="Google Shape;261;g3a1ba987341_0_279"/>
          <p:cNvSpPr txBox="1"/>
          <p:nvPr/>
        </p:nvSpPr>
        <p:spPr>
          <a:xfrm>
            <a:off x="343896" y="2450675"/>
            <a:ext cx="27972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77875" lIns="77875" spcFirstLastPara="1" rIns="77875" wrap="square" tIns="778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3"/>
              <a:buFont typeface="Arial"/>
              <a:buNone/>
            </a:pPr>
            <a:r>
              <a:rPr b="1" i="0" lang="es-419" sz="1703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Selectores de elementos</a:t>
            </a:r>
            <a:endParaRPr b="1" i="0" sz="1703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2" name="Google Shape;262;g3a1ba987341_0_279"/>
          <p:cNvSpPr txBox="1"/>
          <p:nvPr/>
        </p:nvSpPr>
        <p:spPr>
          <a:xfrm>
            <a:off x="343895" y="3046688"/>
            <a:ext cx="27972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77875" lIns="77875" spcFirstLastPara="1" rIns="77875" wrap="square" tIns="778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3"/>
              <a:buFont typeface="Arial"/>
              <a:buNone/>
            </a:pPr>
            <a:r>
              <a:rPr b="1" i="0" lang="es-419" sz="1703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Acciones</a:t>
            </a:r>
            <a:endParaRPr b="1" i="0" sz="1703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3" name="Google Shape;263;g3a1ba987341_0_279"/>
          <p:cNvSpPr txBox="1"/>
          <p:nvPr/>
        </p:nvSpPr>
        <p:spPr>
          <a:xfrm>
            <a:off x="343896" y="3663475"/>
            <a:ext cx="27972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77875" lIns="77875" spcFirstLastPara="1" rIns="77875" wrap="square" tIns="778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3"/>
              <a:buFont typeface="Arial"/>
              <a:buNone/>
            </a:pPr>
            <a:r>
              <a:rPr b="1" i="0" lang="es-419" sz="1703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Verificaciones</a:t>
            </a:r>
            <a:endParaRPr b="1" i="0" sz="1703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4" name="Google Shape;264;g3a1ba987341_0_279"/>
          <p:cNvSpPr txBox="1"/>
          <p:nvPr/>
        </p:nvSpPr>
        <p:spPr>
          <a:xfrm>
            <a:off x="343900" y="1828900"/>
            <a:ext cx="3000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3"/>
              <a:buFont typeface="Arial"/>
              <a:buNone/>
            </a:pPr>
            <a:r>
              <a:rPr b="1" i="0" lang="es-419" sz="1703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Sitio a probar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g3a1ba987341_0_2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33950" y="3220725"/>
            <a:ext cx="5046225" cy="1271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g39ddb32b935_1_2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1" y="0"/>
            <a:ext cx="366310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39ddb32b935_1_202"/>
          <p:cNvSpPr txBox="1"/>
          <p:nvPr/>
        </p:nvSpPr>
        <p:spPr>
          <a:xfrm>
            <a:off x="3663100" y="2202300"/>
            <a:ext cx="5481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419" sz="3600" u="none" cap="none" strike="noStrike">
                <a:solidFill>
                  <a:srgbClr val="081D3F"/>
                </a:solidFill>
                <a:latin typeface="Raleway Black"/>
                <a:ea typeface="Raleway Black"/>
                <a:cs typeface="Raleway Black"/>
                <a:sym typeface="Raleway Black"/>
              </a:rPr>
              <a:t>Aplicación Práctica</a:t>
            </a:r>
            <a:endParaRPr b="0" i="0" sz="3600" u="none" cap="none" strike="noStrike">
              <a:solidFill>
                <a:srgbClr val="081D3F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g3a1ba987341_0_2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1" y="0"/>
            <a:ext cx="366310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3a1ba987341_0_293"/>
          <p:cNvSpPr txBox="1"/>
          <p:nvPr/>
        </p:nvSpPr>
        <p:spPr>
          <a:xfrm>
            <a:off x="3663100" y="2047900"/>
            <a:ext cx="5481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419" sz="3600" u="none" cap="none" strike="noStrike">
                <a:solidFill>
                  <a:srgbClr val="081D3F"/>
                </a:solidFill>
                <a:latin typeface="Raleway Black"/>
                <a:ea typeface="Raleway Black"/>
                <a:cs typeface="Raleway Black"/>
                <a:sym typeface="Raleway Black"/>
              </a:rPr>
              <a:t>¿Qué Aprendimos Realmente?</a:t>
            </a:r>
            <a:endParaRPr b="0" i="0" sz="3600" u="none" cap="none" strike="noStrike">
              <a:solidFill>
                <a:srgbClr val="081D3F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8" title="NODO - RRSS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369" y="264394"/>
            <a:ext cx="3117111" cy="69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8"/>
          <p:cNvSpPr txBox="1"/>
          <p:nvPr/>
        </p:nvSpPr>
        <p:spPr>
          <a:xfrm>
            <a:off x="1052018" y="394134"/>
            <a:ext cx="2053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550" lIns="76550" spcFirstLastPara="1" rIns="76550" wrap="square" tIns="76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419" sz="2400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Robustez: </a:t>
            </a:r>
            <a:endParaRPr b="1" i="0" sz="24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84" name="Google Shape;284;p8" title="NODO - RRSS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9473" y="245094"/>
            <a:ext cx="3117111" cy="69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8"/>
          <p:cNvSpPr txBox="1"/>
          <p:nvPr/>
        </p:nvSpPr>
        <p:spPr>
          <a:xfrm>
            <a:off x="5500550" y="374822"/>
            <a:ext cx="24030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550" lIns="76550" spcFirstLastPara="1" rIns="76550" wrap="square" tIns="76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419" sz="2400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Mantenibilidad</a:t>
            </a:r>
            <a:endParaRPr b="1" i="0" sz="24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6" name="Google Shape;286;p8"/>
          <p:cNvSpPr txBox="1"/>
          <p:nvPr/>
        </p:nvSpPr>
        <p:spPr>
          <a:xfrm>
            <a:off x="591976" y="937422"/>
            <a:ext cx="3432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000" u="none" cap="none" strike="noStrike">
                <a:solidFill>
                  <a:srgbClr val="081D3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Aprendizaje: El testing E2E es una lucha contra la inestabilidad (flakiness).</a:t>
            </a:r>
            <a:endParaRPr b="0" i="0" sz="1000" u="none" cap="none" strike="noStrike">
              <a:solidFill>
                <a:srgbClr val="081D3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81D3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000" u="none" cap="none" strike="noStrike">
                <a:solidFill>
                  <a:srgbClr val="081D3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Acción: Usamos id (#Email) como selector, que es mucho más estable que clases de CSS.</a:t>
            </a:r>
            <a:endParaRPr b="0" i="0" sz="1000" u="none" cap="none" strike="noStrike">
              <a:solidFill>
                <a:srgbClr val="081D3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81D3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000" u="none" cap="none" strike="noStrike">
                <a:solidFill>
                  <a:srgbClr val="081D3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Acción: Usamos .clear() para asegurar que el estado del formulario fuera limpio. Nunca confiamos en el estado inicial de la app.</a:t>
            </a:r>
            <a:endParaRPr b="0" i="0" sz="1000" u="none" cap="none" strike="noStrike">
              <a:solidFill>
                <a:srgbClr val="081D3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87" name="Google Shape;287;p8"/>
          <p:cNvSpPr txBox="1"/>
          <p:nvPr/>
        </p:nvSpPr>
        <p:spPr>
          <a:xfrm>
            <a:off x="5213450" y="937422"/>
            <a:ext cx="3297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000" u="none" cap="none" strike="noStrike">
                <a:solidFill>
                  <a:srgbClr val="081D3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Aprendizaje: Los tests "quemados" (hardcoded) son una pesadilla de mantener.</a:t>
            </a:r>
            <a:endParaRPr b="0" i="0" sz="1000" u="none" cap="none" strike="noStrike">
              <a:solidFill>
                <a:srgbClr val="081D3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81D3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000" u="none" cap="none" strike="noStrike">
                <a:solidFill>
                  <a:srgbClr val="081D3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Acción: Usamos beforeEach para eliminar código duplicado (cy.visit).</a:t>
            </a:r>
            <a:endParaRPr b="0" i="0" sz="1000" u="none" cap="none" strike="noStrike">
              <a:solidFill>
                <a:srgbClr val="081D3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81D3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000" u="none" cap="none" strike="noStrike">
                <a:solidFill>
                  <a:srgbClr val="081D3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Acción: Usamos cy.fixture para separar los Datos (nop_user.json) de la Lógica (el test).</a:t>
            </a:r>
            <a:endParaRPr b="0" i="0" sz="1000" u="none" cap="none" strike="noStrike">
              <a:solidFill>
                <a:srgbClr val="081D3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88" name="Google Shape;288;p8"/>
          <p:cNvSpPr txBox="1"/>
          <p:nvPr/>
        </p:nvSpPr>
        <p:spPr>
          <a:xfrm>
            <a:off x="5310675" y="8913"/>
            <a:ext cx="385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p8" title="NODO - RRSS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7318" y="2636316"/>
            <a:ext cx="3117111" cy="69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8"/>
          <p:cNvSpPr txBox="1"/>
          <p:nvPr/>
        </p:nvSpPr>
        <p:spPr>
          <a:xfrm>
            <a:off x="1078967" y="2766056"/>
            <a:ext cx="2053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550" lIns="76550" spcFirstLastPara="1" rIns="76550" wrap="square" tIns="76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419" sz="2400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Legibilidad: </a:t>
            </a:r>
            <a:endParaRPr b="1" i="0" sz="24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91" name="Google Shape;291;p8" title="NODO - RRSS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76422" y="2617016"/>
            <a:ext cx="3117111" cy="69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8"/>
          <p:cNvSpPr txBox="1"/>
          <p:nvPr/>
        </p:nvSpPr>
        <p:spPr>
          <a:xfrm>
            <a:off x="5527499" y="2746744"/>
            <a:ext cx="24030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550" lIns="76550" spcFirstLastPara="1" rIns="76550" wrap="square" tIns="76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419" sz="2400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Depuración</a:t>
            </a:r>
            <a:endParaRPr b="1" i="0" sz="24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3" name="Google Shape;293;p8"/>
          <p:cNvSpPr txBox="1"/>
          <p:nvPr/>
        </p:nvSpPr>
        <p:spPr>
          <a:xfrm>
            <a:off x="618924" y="3309344"/>
            <a:ext cx="3432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000" u="none" cap="none" strike="noStrike">
                <a:solidFill>
                  <a:srgbClr val="081D3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Aprendizaje: Un test que no se entiende, no sirve.</a:t>
            </a:r>
            <a:endParaRPr b="0" i="0" sz="1000" u="none" cap="none" strike="noStrike">
              <a:solidFill>
                <a:srgbClr val="081D3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81D3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000" u="none" cap="none" strike="noStrike">
                <a:solidFill>
                  <a:srgbClr val="081D3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Acción: La estructura describe('Pruebas..., it('Debe hacer...') hace que el propósito del test sea obvio sin leer una línea de código.</a:t>
            </a:r>
            <a:endParaRPr b="0" i="0" sz="1000" u="none" cap="none" strike="noStrike">
              <a:solidFill>
                <a:srgbClr val="081D3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94" name="Google Shape;294;p8"/>
          <p:cNvSpPr txBox="1"/>
          <p:nvPr/>
        </p:nvSpPr>
        <p:spPr>
          <a:xfrm>
            <a:off x="5240399" y="3309344"/>
            <a:ext cx="3297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000" u="none" cap="none" strike="noStrike">
                <a:solidFill>
                  <a:srgbClr val="081D3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Aprendizaje: Vimos en vivo el "Time Travel".</a:t>
            </a:r>
            <a:endParaRPr b="0" i="0" sz="1000" u="none" cap="none" strike="noStrike">
              <a:solidFill>
                <a:srgbClr val="081D3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81D3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000" u="none" cap="none" strike="noStrike">
                <a:solidFill>
                  <a:srgbClr val="081D3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Acción: Pudimos pausar, ver "fotos" (snapshots) de antes y después de cada comando, y ver la app en el runner. Esto elimina las "adivinanzas" al depurar.</a:t>
            </a:r>
            <a:endParaRPr b="0" i="0" sz="1000" u="none" cap="none" strike="noStrike">
              <a:solidFill>
                <a:srgbClr val="081D3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95" name="Google Shape;295;p8"/>
          <p:cNvSpPr txBox="1"/>
          <p:nvPr/>
        </p:nvSpPr>
        <p:spPr>
          <a:xfrm>
            <a:off x="5337624" y="2380835"/>
            <a:ext cx="385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"/>
          <p:cNvSpPr txBox="1"/>
          <p:nvPr/>
        </p:nvSpPr>
        <p:spPr>
          <a:xfrm>
            <a:off x="164050" y="2294700"/>
            <a:ext cx="3556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419" sz="24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¿Cuál es nuestra ruta?</a:t>
            </a:r>
            <a:endParaRPr b="1" i="0" sz="24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2" name="Google Shape;62;p3" title="NODO - RRSS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5040" y="605505"/>
            <a:ext cx="3723102" cy="82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3" title="NODO - RRSS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96440" y="2361786"/>
            <a:ext cx="3723102" cy="82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3" title="NODO - RRSS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96440" y="3208203"/>
            <a:ext cx="3723102" cy="82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3" title="NODO - RRSS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96440" y="4058901"/>
            <a:ext cx="3723102" cy="8255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3"/>
          <p:cNvSpPr txBox="1"/>
          <p:nvPr/>
        </p:nvSpPr>
        <p:spPr>
          <a:xfrm>
            <a:off x="4816325" y="702692"/>
            <a:ext cx="6006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s-419" sz="2900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b="1" i="0" sz="29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" name="Google Shape;67;p3"/>
          <p:cNvSpPr txBox="1"/>
          <p:nvPr/>
        </p:nvSpPr>
        <p:spPr>
          <a:xfrm>
            <a:off x="4847725" y="2458973"/>
            <a:ext cx="6006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s-419" sz="2900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b="1" i="0" sz="29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8" name="Google Shape;68;p3"/>
          <p:cNvSpPr txBox="1"/>
          <p:nvPr/>
        </p:nvSpPr>
        <p:spPr>
          <a:xfrm>
            <a:off x="4847725" y="3286665"/>
            <a:ext cx="6006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s-419" sz="2900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endParaRPr b="1" i="0" sz="29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9" name="Google Shape;69;p3"/>
          <p:cNvSpPr txBox="1"/>
          <p:nvPr/>
        </p:nvSpPr>
        <p:spPr>
          <a:xfrm>
            <a:off x="4847725" y="4156088"/>
            <a:ext cx="6006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s-419" sz="2900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5</a:t>
            </a:r>
            <a:endParaRPr b="1" i="0" sz="29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0" name="Google Shape;70;p3"/>
          <p:cNvSpPr txBox="1"/>
          <p:nvPr/>
        </p:nvSpPr>
        <p:spPr>
          <a:xfrm>
            <a:off x="5543075" y="636362"/>
            <a:ext cx="2453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419" sz="2000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Testing y Testing automatizado</a:t>
            </a:r>
            <a:endParaRPr b="1" i="0" sz="20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1" name="Google Shape;71;p3"/>
          <p:cNvSpPr txBox="1"/>
          <p:nvPr/>
        </p:nvSpPr>
        <p:spPr>
          <a:xfrm>
            <a:off x="5574475" y="2392644"/>
            <a:ext cx="2453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419" sz="2000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Testing en aplicaciones web</a:t>
            </a:r>
            <a:endParaRPr b="1" i="0" sz="20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2" name="Google Shape;72;p3"/>
          <p:cNvSpPr txBox="1"/>
          <p:nvPr/>
        </p:nvSpPr>
        <p:spPr>
          <a:xfrm>
            <a:off x="5574475" y="3230768"/>
            <a:ext cx="2453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419" sz="2000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Conociendo a Cypress</a:t>
            </a:r>
            <a:endParaRPr b="1" i="0" sz="20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" name="Google Shape;73;p3"/>
          <p:cNvSpPr txBox="1"/>
          <p:nvPr/>
        </p:nvSpPr>
        <p:spPr>
          <a:xfrm>
            <a:off x="5574475" y="4089769"/>
            <a:ext cx="2834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419" sz="2000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Playwright - El futuro del testing web?</a:t>
            </a:r>
            <a:endParaRPr b="1" i="0" sz="20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4" name="Google Shape;74;p3" title="NODO - RRSS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96444" y="1478477"/>
            <a:ext cx="3723102" cy="8255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3"/>
          <p:cNvSpPr txBox="1"/>
          <p:nvPr/>
        </p:nvSpPr>
        <p:spPr>
          <a:xfrm>
            <a:off x="4816329" y="1564788"/>
            <a:ext cx="6006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s-419" sz="2900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b="1" i="0" sz="29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6" name="Google Shape;76;p3"/>
          <p:cNvSpPr txBox="1"/>
          <p:nvPr/>
        </p:nvSpPr>
        <p:spPr>
          <a:xfrm>
            <a:off x="5543079" y="1498469"/>
            <a:ext cx="2834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419" sz="2000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El rol del QA en ambientes ágiles</a:t>
            </a:r>
            <a:endParaRPr b="1" i="0" sz="20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g3a1ba987341_0_336" title="NODO - RRSS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8875" y="325800"/>
            <a:ext cx="5886251" cy="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3a1ba987341_0_336"/>
          <p:cNvSpPr txBox="1"/>
          <p:nvPr/>
        </p:nvSpPr>
        <p:spPr>
          <a:xfrm>
            <a:off x="1982100" y="549950"/>
            <a:ext cx="5179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550" lIns="76550" spcFirstLastPara="1" rIns="76550" wrap="square" tIns="76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419" sz="2400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El Retador: ¿Qué es Playwright?</a:t>
            </a:r>
            <a:endParaRPr b="1" i="0" sz="24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2" name="Google Shape;302;g3a1ba987341_0_336"/>
          <p:cNvSpPr txBox="1"/>
          <p:nvPr/>
        </p:nvSpPr>
        <p:spPr>
          <a:xfrm>
            <a:off x="480300" y="1379950"/>
            <a:ext cx="8183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1" i="0" lang="es-419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Es de Microsoft: </a:t>
            </a:r>
            <a:r>
              <a:rPr b="0" i="0" lang="es-419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Creado y mantenido por el mismo equipo que desarrolló VS Code y TypeScript. Tiene un soporte y desarrollo increíblemente activo.</a:t>
            </a:r>
            <a:endParaRPr b="0" i="0" sz="12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1" i="0" lang="es-419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"Headless-First":</a:t>
            </a:r>
            <a:r>
              <a:rPr b="0" i="0" lang="es-419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Aunque tiene UI (como el "Trace Viewer"), fue diseñado para correr en el "backend" (en CI/CD) de forma súper eficiente.</a:t>
            </a:r>
            <a:endParaRPr b="1" i="0" sz="12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1" i="0" lang="es-419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Multi-Idioma: </a:t>
            </a:r>
            <a:r>
              <a:rPr b="0" i="0" lang="es-419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 diferencia de Cypress (solo JS/TS), Playwright tiene SDKs para TypeScript/JavaScript, Python, Java y .NET.</a:t>
            </a:r>
            <a:endParaRPr b="1" i="0" sz="12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1" i="0" lang="es-419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Más que un Test Runner: </a:t>
            </a:r>
            <a:r>
              <a:rPr b="0" i="0" lang="es-419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Es una biblioteca de automatización de navegador. Puedes usarla para hacer scraping, tomar screenshots... y, por supuesto, para testing E2E.</a:t>
            </a:r>
            <a:endParaRPr b="0" i="0" sz="12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g3a0425d7d71_0_15" title="NODO - RRSS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8875" y="325800"/>
            <a:ext cx="5886251" cy="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3a0425d7d71_0_15"/>
          <p:cNvSpPr txBox="1"/>
          <p:nvPr/>
        </p:nvSpPr>
        <p:spPr>
          <a:xfrm>
            <a:off x="1982100" y="549950"/>
            <a:ext cx="5179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550" lIns="76550" spcFirstLastPara="1" rIns="76550" wrap="square" tIns="76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419" sz="2400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La Magia de Playwright:</a:t>
            </a:r>
            <a:endParaRPr b="1" i="0" sz="24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9" name="Google Shape;309;g3a0425d7d71_0_15"/>
          <p:cNvSpPr txBox="1"/>
          <p:nvPr/>
        </p:nvSpPr>
        <p:spPr>
          <a:xfrm>
            <a:off x="394125" y="1418850"/>
            <a:ext cx="4024200" cy="3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419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1. Soporte Multi-Motor Real</a:t>
            </a:r>
            <a:endParaRPr b="1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s-419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Cypress controla el navegador (Chrome). Playwright controla los motores de navegador directamente. Con una sola API, puedes correr tus tests en:</a:t>
            </a:r>
            <a:endParaRPr b="0" i="0" sz="12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s-419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Chromium (El motor de Chrome y Edge)</a:t>
            </a:r>
            <a:endParaRPr b="0" i="0" sz="12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s-419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WebKit (El motor de Safari)</a:t>
            </a:r>
            <a:endParaRPr b="0" i="0" sz="12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s-419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Gecko (El motor de Firefox)</a:t>
            </a:r>
            <a:endParaRPr b="0" i="0" sz="12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s-419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Esto significa que puedes probar en Safari (WebKit), algo que es un gran dolor de cabeza en Cypress.</a:t>
            </a:r>
            <a:endParaRPr b="0" i="0" sz="12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0" name="Google Shape;310;g3a0425d7d71_0_15"/>
          <p:cNvSpPr txBox="1"/>
          <p:nvPr/>
        </p:nvSpPr>
        <p:spPr>
          <a:xfrm>
            <a:off x="394137" y="3569975"/>
            <a:ext cx="402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1" name="Google Shape;311;g3a0425d7d71_0_15"/>
          <p:cNvSpPr txBox="1"/>
          <p:nvPr/>
        </p:nvSpPr>
        <p:spPr>
          <a:xfrm>
            <a:off x="4725687" y="1418850"/>
            <a:ext cx="4024200" cy="3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419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2. "Browser Contexts" (¡El Secreto de la Velocidad!)</a:t>
            </a:r>
            <a:endParaRPr b="1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s-419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Cypress: Abre un navegador, y corre tus tests en serie (uno tras otro) dentro de él.</a:t>
            </a:r>
            <a:endParaRPr b="0" i="0" sz="12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s-419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Playwright: Puede abrir múltiples "Browser Contexts" (mini-navegadores aislados, como "ventanas de incógnito" con esteroides).</a:t>
            </a:r>
            <a:endParaRPr b="0" i="0" sz="12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s-419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¿Qué permite esto? Paralelismo Masivo.</a:t>
            </a:r>
            <a:endParaRPr b="0" i="0" sz="12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0" i="0" lang="es-419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Playwright puede ejecutar 5, 10 o 20 tests a la vez (en paralelo), cada uno en su propio contexto aislado. No chocan entre sí.</a:t>
            </a:r>
            <a:endParaRPr b="0" i="0" sz="12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g3a1ba987341_0_358" title="NODO - RRSS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8875" y="325800"/>
            <a:ext cx="5886251" cy="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3a1ba987341_0_358"/>
          <p:cNvSpPr txBox="1"/>
          <p:nvPr/>
        </p:nvSpPr>
        <p:spPr>
          <a:xfrm>
            <a:off x="1982100" y="549950"/>
            <a:ext cx="5179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550" lIns="76550" spcFirstLastPara="1" rIns="76550" wrap="square" tIns="76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419" sz="2400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Cypress vs. Playwright</a:t>
            </a:r>
            <a:endParaRPr b="1" i="0" sz="24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318" name="Google Shape;318;g3a1ba987341_0_358"/>
          <p:cNvGraphicFramePr/>
          <p:nvPr/>
        </p:nvGraphicFramePr>
        <p:xfrm>
          <a:off x="770000" y="1435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{1A04C806-46B6-4002-AD0C-93881CE39BDA}</a:tableStyleId>
              </a:tblPr>
              <a:tblGrid>
                <a:gridCol w="1273700"/>
                <a:gridCol w="3065075"/>
                <a:gridCol w="3484150"/>
              </a:tblGrid>
              <a:tr h="29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-419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Característica</a:t>
                      </a:r>
                      <a:endParaRPr b="1"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-419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Cypress</a:t>
                      </a:r>
                      <a:endParaRPr b="1"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-419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Playwright</a:t>
                      </a:r>
                      <a:endParaRPr b="1"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1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Experiencia de Debug</a:t>
                      </a:r>
                      <a:endParaRPr sz="11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⭐ Ganador Absoluto</a:t>
                      </a:r>
                      <a:endParaRPr sz="11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Muy bueno (Trace Viewer)</a:t>
                      </a:r>
                      <a:endParaRPr sz="11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9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(Time Travel, UI Visual)</a:t>
                      </a:r>
                      <a:endParaRPr sz="11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El Test Runner en vivo es inigualable para aprender y depurar.</a:t>
                      </a:r>
                      <a:endParaRPr sz="11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El "Trace Viewer" es excelente, pero es un reporte </a:t>
                      </a:r>
                      <a:r>
                        <a:rPr i="1" lang="es-419" sz="11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post-ejecución</a:t>
                      </a:r>
                      <a:r>
                        <a:rPr lang="es-419" sz="11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.</a:t>
                      </a:r>
                      <a:endParaRPr sz="11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Paralelismo (Velocidad)</a:t>
                      </a:r>
                      <a:endParaRPr sz="11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Limitado (Tests en serie)</a:t>
                      </a:r>
                      <a:endParaRPr sz="11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⭐ Ganador</a:t>
                      </a:r>
                      <a:endParaRPr sz="11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Soporte de Navegadores</a:t>
                      </a:r>
                      <a:endParaRPr sz="11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Foco en Chrome/Edge</a:t>
                      </a:r>
                      <a:endParaRPr sz="11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⭐ Ganador</a:t>
                      </a:r>
                      <a:endParaRPr sz="11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Instalación y Setup</a:t>
                      </a:r>
                      <a:endParaRPr sz="11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⭐ Ganador</a:t>
                      </a:r>
                      <a:endParaRPr sz="11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Fácil, con un paso extra</a:t>
                      </a:r>
                      <a:endParaRPr sz="11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3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Manejo de Red (Mocks)</a:t>
                      </a:r>
                      <a:endParaRPr sz="11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Empate (Ambos Excelentes)</a:t>
                      </a:r>
                      <a:endParaRPr sz="11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Empate (Ambos Excelentes)</a:t>
                      </a:r>
                      <a:endParaRPr sz="11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g39ddb32b935_1_3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6202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39ddb32b935_1_372"/>
          <p:cNvSpPr txBox="1"/>
          <p:nvPr/>
        </p:nvSpPr>
        <p:spPr>
          <a:xfrm>
            <a:off x="3620100" y="2248488"/>
            <a:ext cx="5523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419" sz="3000" u="none" cap="none" strike="noStrike">
                <a:solidFill>
                  <a:srgbClr val="081D3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¡Gracias por su tiempo! </a:t>
            </a:r>
            <a:endParaRPr b="0" i="0" sz="3000" u="none" cap="none" strike="noStrike">
              <a:solidFill>
                <a:srgbClr val="081D3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325" name="Google Shape;325;g39ddb32b935_1_372" title="Screenshot 2025-10-28 at 14.56.13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0100" y="3762525"/>
            <a:ext cx="5523899" cy="138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81D3F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9deaa96f72_2_297"/>
          <p:cNvSpPr txBox="1"/>
          <p:nvPr/>
        </p:nvSpPr>
        <p:spPr>
          <a:xfrm>
            <a:off x="0" y="2256141"/>
            <a:ext cx="3556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s-419" sz="2900" u="none" cap="none" strike="noStrike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El docente</a:t>
            </a:r>
            <a:endParaRPr b="0" i="0" sz="2900" u="none" cap="none" strike="noStrike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82" name="Google Shape;82;g39deaa96f72_2_297"/>
          <p:cNvSpPr/>
          <p:nvPr/>
        </p:nvSpPr>
        <p:spPr>
          <a:xfrm>
            <a:off x="3556925" y="474450"/>
            <a:ext cx="120600" cy="4194600"/>
          </a:xfrm>
          <a:prstGeom prst="rect">
            <a:avLst/>
          </a:prstGeom>
          <a:solidFill>
            <a:srgbClr val="F8EC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g39deaa96f72_2_297"/>
          <p:cNvSpPr txBox="1"/>
          <p:nvPr/>
        </p:nvSpPr>
        <p:spPr>
          <a:xfrm>
            <a:off x="4316875" y="760650"/>
            <a:ext cx="4212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Ing. Leonardo José Castillo Lacruz</a:t>
            </a:r>
            <a:endParaRPr b="0" i="0" sz="1400" u="none" cap="none" strike="noStrike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</a:pPr>
            <a:r>
              <a:rPr b="0" i="0" lang="es-419" sz="14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Desarrollador de software con 25 años de experiencia.</a:t>
            </a:r>
            <a:endParaRPr b="0" i="0" sz="14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</a:pPr>
            <a:r>
              <a:rPr b="0" i="0" lang="es-419" sz="14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Tech Lead con actuación en proyectos de pequeño, mediano y gran tamaño.</a:t>
            </a:r>
            <a:endParaRPr b="0" i="0" sz="14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419" sz="14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Redes sociales</a:t>
            </a:r>
            <a:endParaRPr b="1" i="0" sz="14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</a:pPr>
            <a:r>
              <a:rPr b="0" i="0" lang="es-419" sz="14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Linkedin: </a:t>
            </a:r>
            <a:endParaRPr b="0" i="0" sz="14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sng" cap="none" strike="noStrike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https://www.linkedin.com/in/leonardo-castillo-4911571a/</a:t>
            </a:r>
            <a:endParaRPr b="0" i="0" sz="14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9"/>
          <p:cNvSpPr txBox="1"/>
          <p:nvPr/>
        </p:nvSpPr>
        <p:spPr>
          <a:xfrm>
            <a:off x="3753350" y="1176425"/>
            <a:ext cx="53907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419" sz="3000" u="none" cap="none" strike="noStrike">
                <a:solidFill>
                  <a:srgbClr val="081D3F"/>
                </a:solidFill>
                <a:latin typeface="Raleway Black"/>
                <a:ea typeface="Raleway Black"/>
                <a:cs typeface="Raleway Black"/>
                <a:sym typeface="Raleway Black"/>
              </a:rPr>
              <a:t>¿Cuál es el bug más costoso que has visto?</a:t>
            </a:r>
            <a:endParaRPr b="0" i="0" sz="3000" u="none" cap="none" strike="noStrike">
              <a:solidFill>
                <a:srgbClr val="081D3F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81D3F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419" sz="3000" u="none" cap="none" strike="noStrike">
                <a:solidFill>
                  <a:srgbClr val="081D3F"/>
                </a:solidFill>
                <a:latin typeface="Raleway Black"/>
                <a:ea typeface="Raleway Black"/>
                <a:cs typeface="Raleway Black"/>
                <a:sym typeface="Raleway Black"/>
              </a:rPr>
              <a:t>¿Crees que la automatización lo habría evitado?</a:t>
            </a:r>
            <a:endParaRPr b="0" i="0" sz="3000" u="none" cap="none" strike="noStrike">
              <a:solidFill>
                <a:srgbClr val="081D3F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89" name="Google Shape;89;p9" title="Gemini_Generated_Image_h5ds8rh5ds8rh5ds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375335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g39ddb32b935_1_350" title="NODO - RRSS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8875" y="325800"/>
            <a:ext cx="5886251" cy="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39ddb32b935_1_350"/>
          <p:cNvSpPr txBox="1"/>
          <p:nvPr/>
        </p:nvSpPr>
        <p:spPr>
          <a:xfrm>
            <a:off x="1982100" y="549950"/>
            <a:ext cx="5179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550" lIns="76550" spcFirstLastPara="1" rIns="76550" wrap="square" tIns="76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419" sz="2400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Principios del Testing: </a:t>
            </a:r>
            <a:endParaRPr b="1" i="0" sz="24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419" sz="2400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¿Por qué Probamos?</a:t>
            </a:r>
            <a:endParaRPr b="1" i="0" sz="24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6" name="Google Shape;96;g39ddb32b935_1_350"/>
          <p:cNvSpPr txBox="1"/>
          <p:nvPr/>
        </p:nvSpPr>
        <p:spPr>
          <a:xfrm>
            <a:off x="394137" y="1489950"/>
            <a:ext cx="4024200" cy="22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419" sz="1200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El Propósito Real del Testing</a:t>
            </a:r>
            <a:endParaRPr b="1" i="0" sz="12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200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Proteger la Experiencia del Usuario: Un bug no es un error de código, es una promesa rota al usuario.</a:t>
            </a:r>
            <a:endParaRPr b="0" i="0" sz="12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200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Dar Confianza al Equipo (Velocidad): Permitir que el equipo de desarrollo innove y haga deploys sin miedo a romper lo que ya funciona.</a:t>
            </a:r>
            <a:endParaRPr b="0" i="0" sz="12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200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Acelerar el Negocio (Valor): La calidad no es un freno, es un acelerador. Quality enables speed.</a:t>
            </a:r>
            <a:endParaRPr b="0" i="0" sz="12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7" name="Google Shape;97;g39ddb32b935_1_350"/>
          <p:cNvSpPr txBox="1"/>
          <p:nvPr/>
        </p:nvSpPr>
        <p:spPr>
          <a:xfrm>
            <a:off x="4725662" y="1489950"/>
            <a:ext cx="4024200" cy="29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419" sz="1200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La Economía del Bug: Calidad vs. Costo</a:t>
            </a:r>
            <a:endParaRPr b="1" i="0" sz="12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200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El principio más importante: "Cuanto más tarde se encuentra un bug, más caro es arreglarlo."</a:t>
            </a:r>
            <a:endParaRPr b="0" i="0" sz="12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200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Costo en Desarrollo (1x): El desarrollador lo encuentra y arregla en minutos. (Costo: bajo)</a:t>
            </a:r>
            <a:endParaRPr b="0" i="0" sz="12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200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Costo en QA/Staging (10x): Requiere un reporte, gestión, re-testeo, nuevo build. (Costo: medio)</a:t>
            </a:r>
            <a:endParaRPr b="0" i="0" sz="12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200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Costo en Producción (100x+): Requiere hotfixes, soporte al cliente, pérdida de reputación, posible pérdida de ingresos. (Costo: altísimo)</a:t>
            </a:r>
            <a:endParaRPr b="0" i="0" sz="12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9deaa96f72_2_306"/>
          <p:cNvSpPr/>
          <p:nvPr/>
        </p:nvSpPr>
        <p:spPr>
          <a:xfrm>
            <a:off x="225325" y="311375"/>
            <a:ext cx="68385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57"/>
              </a:lnSpc>
              <a:spcBef>
                <a:spcPts val="0"/>
              </a:spcBef>
              <a:spcAft>
                <a:spcPts val="0"/>
              </a:spcAft>
              <a:buClr>
                <a:srgbClr val="5A6E5F"/>
              </a:buClr>
              <a:buSzPts val="2041"/>
              <a:buFont typeface="Raleway"/>
              <a:buNone/>
            </a:pPr>
            <a:r>
              <a:rPr b="1" i="0" lang="es-419" sz="2400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El Mapa de la Calidad: La Pirámide de Testing</a:t>
            </a:r>
            <a:endParaRPr b="1" i="0" sz="2400" u="none" cap="none" strike="noStrike">
              <a:solidFill>
                <a:srgbClr val="081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g39deaa96f72_2_3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60124" y="1249675"/>
            <a:ext cx="3244476" cy="3030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grpSp>
        <p:nvGrpSpPr>
          <p:cNvPr id="104" name="Google Shape;104;g39deaa96f72_2_306"/>
          <p:cNvGrpSpPr/>
          <p:nvPr/>
        </p:nvGrpSpPr>
        <p:grpSpPr>
          <a:xfrm>
            <a:off x="734048" y="1333427"/>
            <a:ext cx="3106598" cy="760802"/>
            <a:chOff x="280500" y="1766275"/>
            <a:chExt cx="2780700" cy="1638600"/>
          </a:xfrm>
        </p:grpSpPr>
        <p:grpSp>
          <p:nvGrpSpPr>
            <p:cNvPr id="105" name="Google Shape;105;g39deaa96f72_2_306"/>
            <p:cNvGrpSpPr/>
            <p:nvPr/>
          </p:nvGrpSpPr>
          <p:grpSpPr>
            <a:xfrm>
              <a:off x="280500" y="1766275"/>
              <a:ext cx="2780700" cy="1638600"/>
              <a:chOff x="280500" y="1766275"/>
              <a:chExt cx="2780700" cy="1638600"/>
            </a:xfrm>
          </p:grpSpPr>
          <p:sp>
            <p:nvSpPr>
              <p:cNvPr id="106" name="Google Shape;106;g39deaa96f72_2_306"/>
              <p:cNvSpPr/>
              <p:nvPr/>
            </p:nvSpPr>
            <p:spPr>
              <a:xfrm>
                <a:off x="280500" y="1766275"/>
                <a:ext cx="2780700" cy="1638600"/>
              </a:xfrm>
              <a:prstGeom prst="roundRect">
                <a:avLst>
                  <a:gd fmla="val 5791" name="adj"/>
                </a:avLst>
              </a:prstGeom>
              <a:solidFill>
                <a:srgbClr val="FFFFFF">
                  <a:alpha val="74117"/>
                </a:srgbClr>
              </a:solidFill>
              <a:ln cap="flat" cmpd="sng" w="12925">
                <a:solidFill>
                  <a:srgbClr val="D8D4D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51750" lIns="51750" spcFirstLastPara="1" rIns="51750" wrap="square" tIns="5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75"/>
                  <a:buFont typeface="Arial"/>
                  <a:buNone/>
                </a:pPr>
                <a:r>
                  <a:t/>
                </a:r>
                <a:endParaRPr b="1" i="0" sz="1475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g39deaa96f72_2_306"/>
              <p:cNvSpPr/>
              <p:nvPr/>
            </p:nvSpPr>
            <p:spPr>
              <a:xfrm>
                <a:off x="280500" y="1766275"/>
                <a:ext cx="47700" cy="1605000"/>
              </a:xfrm>
              <a:prstGeom prst="roundRect">
                <a:avLst>
                  <a:gd fmla="val 10000" name="adj"/>
                </a:avLst>
              </a:prstGeom>
              <a:solidFill>
                <a:srgbClr val="F6EC25"/>
              </a:solidFill>
              <a:ln>
                <a:noFill/>
              </a:ln>
            </p:spPr>
            <p:txBody>
              <a:bodyPr anchorCtr="0" anchor="ctr" bIns="51750" lIns="51750" spcFirstLastPara="1" rIns="51750" wrap="square" tIns="5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75"/>
                  <a:buFont typeface="Arial"/>
                  <a:buNone/>
                </a:pPr>
                <a:r>
                  <a:t/>
                </a:r>
                <a:endParaRPr b="1" i="0" sz="1475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8" name="Google Shape;108;g39deaa96f72_2_306"/>
            <p:cNvSpPr/>
            <p:nvPr/>
          </p:nvSpPr>
          <p:spPr>
            <a:xfrm>
              <a:off x="464950" y="1985602"/>
              <a:ext cx="1716000" cy="23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0302"/>
                </a:buClr>
                <a:buSzPts val="1023"/>
                <a:buFont typeface="Raleway"/>
                <a:buNone/>
              </a:pPr>
              <a:r>
                <a:rPr b="1" i="0" lang="es-419" sz="1238" u="none" cap="none" strike="noStrike">
                  <a:solidFill>
                    <a:srgbClr val="010302"/>
                  </a:solidFill>
                  <a:latin typeface="Raleway"/>
                  <a:ea typeface="Raleway"/>
                  <a:cs typeface="Raleway"/>
                  <a:sym typeface="Raleway"/>
                </a:rPr>
                <a:t>Base: Pruebas Unitarias</a:t>
              </a:r>
              <a:endParaRPr b="0" i="0" sz="123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g39deaa96f72_2_306"/>
            <p:cNvSpPr/>
            <p:nvPr/>
          </p:nvSpPr>
          <p:spPr>
            <a:xfrm>
              <a:off x="464963" y="2474679"/>
              <a:ext cx="2092500" cy="61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0302"/>
                </a:buClr>
                <a:buSzPts val="814"/>
                <a:buFont typeface="Raleway"/>
                <a:buNone/>
              </a:pPr>
              <a:r>
                <a:rPr b="0" i="0" lang="es-419" sz="1055" u="none" cap="none" strike="noStrike">
                  <a:solidFill>
                    <a:srgbClr val="010302"/>
                  </a:solidFill>
                  <a:latin typeface="Raleway"/>
                  <a:ea typeface="Raleway"/>
                  <a:cs typeface="Raleway"/>
                  <a:sym typeface="Raleway"/>
                </a:rPr>
                <a:t>Rápidas, hechas por el desarrollador.</a:t>
              </a:r>
              <a:endParaRPr b="0" i="0" sz="105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" name="Google Shape;110;g39deaa96f72_2_306"/>
          <p:cNvGrpSpPr/>
          <p:nvPr/>
        </p:nvGrpSpPr>
        <p:grpSpPr>
          <a:xfrm>
            <a:off x="734048" y="2508727"/>
            <a:ext cx="3106598" cy="760802"/>
            <a:chOff x="280500" y="1766275"/>
            <a:chExt cx="2780700" cy="1638600"/>
          </a:xfrm>
        </p:grpSpPr>
        <p:grpSp>
          <p:nvGrpSpPr>
            <p:cNvPr id="111" name="Google Shape;111;g39deaa96f72_2_306"/>
            <p:cNvGrpSpPr/>
            <p:nvPr/>
          </p:nvGrpSpPr>
          <p:grpSpPr>
            <a:xfrm>
              <a:off x="280500" y="1766275"/>
              <a:ext cx="2780700" cy="1638600"/>
              <a:chOff x="280500" y="1766275"/>
              <a:chExt cx="2780700" cy="1638600"/>
            </a:xfrm>
          </p:grpSpPr>
          <p:sp>
            <p:nvSpPr>
              <p:cNvPr id="112" name="Google Shape;112;g39deaa96f72_2_306"/>
              <p:cNvSpPr/>
              <p:nvPr/>
            </p:nvSpPr>
            <p:spPr>
              <a:xfrm>
                <a:off x="280500" y="1766275"/>
                <a:ext cx="2780700" cy="1638600"/>
              </a:xfrm>
              <a:prstGeom prst="roundRect">
                <a:avLst>
                  <a:gd fmla="val 5791" name="adj"/>
                </a:avLst>
              </a:prstGeom>
              <a:solidFill>
                <a:srgbClr val="FFFFFF">
                  <a:alpha val="74117"/>
                </a:srgbClr>
              </a:solidFill>
              <a:ln cap="flat" cmpd="sng" w="12925">
                <a:solidFill>
                  <a:srgbClr val="D8D4D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51750" lIns="51750" spcFirstLastPara="1" rIns="51750" wrap="square" tIns="5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75"/>
                  <a:buFont typeface="Arial"/>
                  <a:buNone/>
                </a:pPr>
                <a:r>
                  <a:t/>
                </a:r>
                <a:endParaRPr b="1" i="0" sz="1475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g39deaa96f72_2_306"/>
              <p:cNvSpPr/>
              <p:nvPr/>
            </p:nvSpPr>
            <p:spPr>
              <a:xfrm>
                <a:off x="280500" y="1766275"/>
                <a:ext cx="47700" cy="1605000"/>
              </a:xfrm>
              <a:prstGeom prst="roundRect">
                <a:avLst>
                  <a:gd fmla="val 10000" name="adj"/>
                </a:avLst>
              </a:prstGeom>
              <a:solidFill>
                <a:srgbClr val="F6EC25"/>
              </a:solidFill>
              <a:ln>
                <a:noFill/>
              </a:ln>
            </p:spPr>
            <p:txBody>
              <a:bodyPr anchorCtr="0" anchor="ctr" bIns="51750" lIns="51750" spcFirstLastPara="1" rIns="51750" wrap="square" tIns="5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75"/>
                  <a:buFont typeface="Arial"/>
                  <a:buNone/>
                </a:pPr>
                <a:r>
                  <a:t/>
                </a:r>
                <a:endParaRPr b="1" i="0" sz="1475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4" name="Google Shape;114;g39deaa96f72_2_306"/>
            <p:cNvSpPr/>
            <p:nvPr/>
          </p:nvSpPr>
          <p:spPr>
            <a:xfrm>
              <a:off x="464937" y="1985575"/>
              <a:ext cx="2354400" cy="28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0302"/>
                </a:buClr>
                <a:buSzPts val="1023"/>
                <a:buFont typeface="Raleway"/>
                <a:buNone/>
              </a:pPr>
              <a:r>
                <a:rPr b="1" i="0" lang="es-419" sz="1238" u="none" cap="none" strike="noStrike">
                  <a:solidFill>
                    <a:srgbClr val="010302"/>
                  </a:solidFill>
                  <a:latin typeface="Raleway"/>
                  <a:ea typeface="Raleway"/>
                  <a:cs typeface="Raleway"/>
                  <a:sym typeface="Raleway"/>
                </a:rPr>
                <a:t>Medio: Pruebas de Integración</a:t>
              </a:r>
              <a:endParaRPr b="0" i="0" sz="123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g39deaa96f72_2_306"/>
            <p:cNvSpPr/>
            <p:nvPr/>
          </p:nvSpPr>
          <p:spPr>
            <a:xfrm>
              <a:off x="464963" y="2474679"/>
              <a:ext cx="2092500" cy="61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0302"/>
                </a:buClr>
                <a:buSzPts val="814"/>
                <a:buFont typeface="Raleway"/>
                <a:buNone/>
              </a:pPr>
              <a:r>
                <a:rPr b="0" i="0" lang="es-419" sz="1055" u="none" cap="none" strike="noStrike">
                  <a:solidFill>
                    <a:srgbClr val="010302"/>
                  </a:solidFill>
                  <a:latin typeface="Raleway"/>
                  <a:ea typeface="Raleway"/>
                  <a:cs typeface="Raleway"/>
                  <a:sym typeface="Raleway"/>
                </a:rPr>
                <a:t>Lentas, involucran piezas como módulos o servicios..</a:t>
              </a:r>
              <a:endParaRPr b="0" i="0" sz="105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" name="Google Shape;116;g39deaa96f72_2_306"/>
          <p:cNvGrpSpPr/>
          <p:nvPr/>
        </p:nvGrpSpPr>
        <p:grpSpPr>
          <a:xfrm>
            <a:off x="734048" y="3684027"/>
            <a:ext cx="3106598" cy="760802"/>
            <a:chOff x="280500" y="1766275"/>
            <a:chExt cx="2780700" cy="1638600"/>
          </a:xfrm>
        </p:grpSpPr>
        <p:grpSp>
          <p:nvGrpSpPr>
            <p:cNvPr id="117" name="Google Shape;117;g39deaa96f72_2_306"/>
            <p:cNvGrpSpPr/>
            <p:nvPr/>
          </p:nvGrpSpPr>
          <p:grpSpPr>
            <a:xfrm>
              <a:off x="280500" y="1766275"/>
              <a:ext cx="2780700" cy="1638600"/>
              <a:chOff x="280500" y="1766275"/>
              <a:chExt cx="2780700" cy="1638600"/>
            </a:xfrm>
          </p:grpSpPr>
          <p:sp>
            <p:nvSpPr>
              <p:cNvPr id="118" name="Google Shape;118;g39deaa96f72_2_306"/>
              <p:cNvSpPr/>
              <p:nvPr/>
            </p:nvSpPr>
            <p:spPr>
              <a:xfrm>
                <a:off x="280500" y="1766275"/>
                <a:ext cx="2780700" cy="1638600"/>
              </a:xfrm>
              <a:prstGeom prst="roundRect">
                <a:avLst>
                  <a:gd fmla="val 5791" name="adj"/>
                </a:avLst>
              </a:prstGeom>
              <a:solidFill>
                <a:srgbClr val="FFFFFF">
                  <a:alpha val="74117"/>
                </a:srgbClr>
              </a:solidFill>
              <a:ln cap="flat" cmpd="sng" w="12925">
                <a:solidFill>
                  <a:srgbClr val="D8D4D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51750" lIns="51750" spcFirstLastPara="1" rIns="51750" wrap="square" tIns="5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75"/>
                  <a:buFont typeface="Arial"/>
                  <a:buNone/>
                </a:pPr>
                <a:r>
                  <a:t/>
                </a:r>
                <a:endParaRPr b="1" i="0" sz="1475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g39deaa96f72_2_306"/>
              <p:cNvSpPr/>
              <p:nvPr/>
            </p:nvSpPr>
            <p:spPr>
              <a:xfrm>
                <a:off x="280500" y="1766275"/>
                <a:ext cx="47700" cy="1605000"/>
              </a:xfrm>
              <a:prstGeom prst="roundRect">
                <a:avLst>
                  <a:gd fmla="val 10000" name="adj"/>
                </a:avLst>
              </a:prstGeom>
              <a:solidFill>
                <a:srgbClr val="F6EC25"/>
              </a:solidFill>
              <a:ln>
                <a:noFill/>
              </a:ln>
            </p:spPr>
            <p:txBody>
              <a:bodyPr anchorCtr="0" anchor="ctr" bIns="51750" lIns="51750" spcFirstLastPara="1" rIns="51750" wrap="square" tIns="51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75"/>
                  <a:buFont typeface="Arial"/>
                  <a:buNone/>
                </a:pPr>
                <a:r>
                  <a:t/>
                </a:r>
                <a:endParaRPr b="1" i="0" sz="1475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0" name="Google Shape;120;g39deaa96f72_2_306"/>
            <p:cNvSpPr/>
            <p:nvPr/>
          </p:nvSpPr>
          <p:spPr>
            <a:xfrm>
              <a:off x="464937" y="1985575"/>
              <a:ext cx="2354400" cy="28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0302"/>
                </a:buClr>
                <a:buSzPts val="1023"/>
                <a:buFont typeface="Raleway"/>
                <a:buNone/>
              </a:pPr>
              <a:r>
                <a:rPr b="1" i="0" lang="es-419" sz="1238" u="none" cap="none" strike="noStrike">
                  <a:solidFill>
                    <a:srgbClr val="010302"/>
                  </a:solidFill>
                  <a:latin typeface="Raleway"/>
                  <a:ea typeface="Raleway"/>
                  <a:cs typeface="Raleway"/>
                  <a:sym typeface="Raleway"/>
                </a:rPr>
                <a:t>Cima: Pruebas End-to-End</a:t>
              </a:r>
              <a:endParaRPr b="0" i="0" sz="123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g39deaa96f72_2_306"/>
            <p:cNvSpPr/>
            <p:nvPr/>
          </p:nvSpPr>
          <p:spPr>
            <a:xfrm>
              <a:off x="464963" y="2474679"/>
              <a:ext cx="2092500" cy="61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0302"/>
                </a:buClr>
                <a:buSzPts val="814"/>
                <a:buFont typeface="Raleway"/>
                <a:buNone/>
              </a:pPr>
              <a:r>
                <a:rPr b="0" i="0" lang="es-419" sz="1055" u="none" cap="none" strike="noStrike">
                  <a:solidFill>
                    <a:srgbClr val="010302"/>
                  </a:solidFill>
                  <a:latin typeface="Raleway"/>
                  <a:ea typeface="Raleway"/>
                  <a:cs typeface="Raleway"/>
                  <a:sym typeface="Raleway"/>
                </a:rPr>
                <a:t>Lentas, prueban el flujo completo. Garantizan la calidad  del software</a:t>
              </a:r>
              <a:endParaRPr b="0" i="0" sz="105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3a1ba987341_0_77" title="NODO - RRSS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8875" y="325800"/>
            <a:ext cx="5886251" cy="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3a1ba987341_0_77"/>
          <p:cNvSpPr txBox="1"/>
          <p:nvPr/>
        </p:nvSpPr>
        <p:spPr>
          <a:xfrm>
            <a:off x="1982100" y="549950"/>
            <a:ext cx="5179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550" lIns="76550" spcFirstLastPara="1" rIns="76550" wrap="square" tIns="76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419" sz="2400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Foco de Hoy: </a:t>
            </a:r>
            <a:endParaRPr b="1" i="0" sz="24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419" sz="2400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La Cima de la Pirámide</a:t>
            </a:r>
            <a:endParaRPr b="1" i="0" sz="24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8" name="Google Shape;128;g3a1ba987341_0_77"/>
          <p:cNvSpPr txBox="1"/>
          <p:nvPr/>
        </p:nvSpPr>
        <p:spPr>
          <a:xfrm>
            <a:off x="394137" y="1489950"/>
            <a:ext cx="4024200" cy="26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419" sz="1200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Los PROS</a:t>
            </a:r>
            <a:endParaRPr b="1" i="0" sz="12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200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✅ Confianza Máxima: Valida el flujo de negocio completo. Si esto pasa, el usuario puede completar su tarea.</a:t>
            </a:r>
            <a:endParaRPr b="0" i="0" sz="12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200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✅ Realismo Total: Prueba la aplicación tal como la ve el usuario (DOM real, CSS, Red, API).</a:t>
            </a:r>
            <a:endParaRPr b="0" i="0" sz="12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200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✅ Cobertura de Flujo: Encuentra bugs en las "costuras" (entre el frontend y el backend) que otras pruebas no ven.</a:t>
            </a:r>
            <a:endParaRPr b="0" i="0" sz="12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9" name="Google Shape;129;g3a1ba987341_0_77"/>
          <p:cNvSpPr txBox="1"/>
          <p:nvPr/>
        </p:nvSpPr>
        <p:spPr>
          <a:xfrm>
            <a:off x="4725662" y="1489950"/>
            <a:ext cx="4024200" cy="22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419" sz="1200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Los CONTRAS</a:t>
            </a:r>
            <a:endParaRPr b="1" i="0" sz="12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200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❌ Lentas: Abren un navegador real, esperan a que carguen elementos, navegan... Toman minutos, no milisegundos.</a:t>
            </a:r>
            <a:endParaRPr b="0" i="0" sz="12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200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❌ Costosas de Mantener: Un cambio en la UI puede romper decenas de tests si no están bien escritos.</a:t>
            </a:r>
            <a:endParaRPr b="0" i="0" sz="12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200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❌ Frágiles (¡Flaky!): El gran villano del testing E2E.</a:t>
            </a:r>
            <a:endParaRPr b="0" i="0" sz="12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9deaa96f72_2_385"/>
          <p:cNvSpPr/>
          <p:nvPr/>
        </p:nvSpPr>
        <p:spPr>
          <a:xfrm>
            <a:off x="419650" y="346350"/>
            <a:ext cx="68952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59"/>
              </a:lnSpc>
              <a:spcBef>
                <a:spcPts val="0"/>
              </a:spcBef>
              <a:spcAft>
                <a:spcPts val="0"/>
              </a:spcAft>
              <a:buClr>
                <a:srgbClr val="5A6E5F"/>
              </a:buClr>
              <a:buSzPts val="2483"/>
              <a:buFont typeface="Raleway"/>
              <a:buNone/>
            </a:pPr>
            <a:r>
              <a:rPr b="1" i="0" lang="es-419" sz="2400" u="none" cap="none" strike="noStrike">
                <a:solidFill>
                  <a:srgbClr val="5A6E5F"/>
                </a:solidFill>
                <a:latin typeface="Raleway"/>
                <a:ea typeface="Raleway"/>
                <a:cs typeface="Raleway"/>
                <a:sym typeface="Raleway"/>
              </a:rPr>
              <a:t>El Rol del QA Automation en Agile &amp; DevOps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g39deaa96f72_2_385"/>
          <p:cNvSpPr/>
          <p:nvPr/>
        </p:nvSpPr>
        <p:spPr>
          <a:xfrm>
            <a:off x="958311" y="1049713"/>
            <a:ext cx="24972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010302"/>
              </a:buClr>
              <a:buSzPts val="1242"/>
              <a:buFont typeface="Raleway"/>
              <a:buNone/>
            </a:pPr>
            <a:r>
              <a:rPr b="1" i="0" lang="es-419" sz="1241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"Shift-Left":</a:t>
            </a:r>
            <a:endParaRPr b="0" i="0" sz="1241" u="none" cap="none" strike="noStrike">
              <a:solidFill>
                <a:srgbClr val="081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39deaa96f72_2_385"/>
          <p:cNvSpPr/>
          <p:nvPr/>
        </p:nvSpPr>
        <p:spPr>
          <a:xfrm>
            <a:off x="756389" y="1322995"/>
            <a:ext cx="26991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302"/>
              </a:buClr>
              <a:buSzPts val="987"/>
              <a:buFont typeface="Raleway"/>
              <a:buNone/>
            </a:pPr>
            <a:r>
              <a:rPr b="0" i="0" lang="es-419" sz="985" u="none" cap="none" strike="noStrike">
                <a:solidFill>
                  <a:srgbClr val="010302"/>
                </a:solidFill>
                <a:latin typeface="Raleway"/>
                <a:ea typeface="Raleway"/>
                <a:cs typeface="Raleway"/>
                <a:sym typeface="Raleway"/>
              </a:rPr>
              <a:t>Trabajar con los desarrolladores. Ayudarlos a probar antes, incluso en sus máquinas locales.</a:t>
            </a:r>
            <a:endParaRPr b="0" i="0" sz="98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39deaa96f72_2_385"/>
          <p:cNvSpPr/>
          <p:nvPr/>
        </p:nvSpPr>
        <p:spPr>
          <a:xfrm>
            <a:off x="5804065" y="1108165"/>
            <a:ext cx="26991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302"/>
              </a:buClr>
              <a:buSzPts val="1242"/>
              <a:buFont typeface="Raleway"/>
              <a:buNone/>
            </a:pPr>
            <a:r>
              <a:rPr b="1" i="0" lang="es-419" sz="1241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Construir Herramientas</a:t>
            </a:r>
            <a:endParaRPr b="0" i="0" sz="1241" u="none" cap="none" strike="noStrike">
              <a:solidFill>
                <a:srgbClr val="081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39deaa96f72_2_385"/>
          <p:cNvSpPr/>
          <p:nvPr/>
        </p:nvSpPr>
        <p:spPr>
          <a:xfrm>
            <a:off x="5804065" y="1578942"/>
            <a:ext cx="2699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302"/>
              </a:buClr>
              <a:buSzPts val="987"/>
              <a:buFont typeface="Raleway"/>
              <a:buNone/>
            </a:pPr>
            <a:r>
              <a:rPr b="0" i="0" lang="es-419" sz="985" u="none" cap="none" strike="noStrike">
                <a:solidFill>
                  <a:srgbClr val="010302"/>
                </a:solidFill>
                <a:latin typeface="Raleway"/>
                <a:ea typeface="Raleway"/>
                <a:cs typeface="Raleway"/>
                <a:sym typeface="Raleway"/>
              </a:rPr>
              <a:t>Crear y mantener el framework de automatización (como el que haremos hoy con Cypress) para que todo el equipo pueda usarlo.</a:t>
            </a:r>
            <a:endParaRPr b="0" i="0" sz="98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39deaa96f72_2_385"/>
          <p:cNvSpPr/>
          <p:nvPr/>
        </p:nvSpPr>
        <p:spPr>
          <a:xfrm>
            <a:off x="5930514" y="2571754"/>
            <a:ext cx="22509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010302"/>
              </a:buClr>
              <a:buSzPts val="1242"/>
              <a:buFont typeface="Raleway"/>
              <a:buNone/>
            </a:pPr>
            <a:r>
              <a:rPr b="1" i="0" lang="es-419" sz="1241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Evangelista de Calidad:</a:t>
            </a:r>
            <a:endParaRPr b="0" i="0" sz="1241" u="none" cap="none" strike="noStrike">
              <a:solidFill>
                <a:srgbClr val="081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39deaa96f72_2_385"/>
          <p:cNvSpPr/>
          <p:nvPr/>
        </p:nvSpPr>
        <p:spPr>
          <a:xfrm>
            <a:off x="5930514" y="2845048"/>
            <a:ext cx="24462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302"/>
              </a:buClr>
              <a:buSzPts val="987"/>
              <a:buFont typeface="Raleway"/>
              <a:buNone/>
            </a:pPr>
            <a:r>
              <a:rPr b="0" i="0" lang="es-419" sz="985" u="none" cap="none" strike="noStrike">
                <a:solidFill>
                  <a:srgbClr val="010302"/>
                </a:solidFill>
                <a:latin typeface="Raleway"/>
                <a:ea typeface="Raleway"/>
                <a:cs typeface="Raleway"/>
                <a:sym typeface="Raleway"/>
              </a:rPr>
              <a:t>No solo reportar el bug, sino preguntar: "¿Cómo evitamos que este tipo de bug vuelva a pasar?".</a:t>
            </a:r>
            <a:endParaRPr b="0" i="0" sz="98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39deaa96f72_2_385"/>
          <p:cNvSpPr/>
          <p:nvPr/>
        </p:nvSpPr>
        <p:spPr>
          <a:xfrm>
            <a:off x="1138701" y="2832950"/>
            <a:ext cx="21906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010302"/>
              </a:buClr>
              <a:buSzPts val="1242"/>
              <a:buFont typeface="Raleway"/>
              <a:buNone/>
            </a:pPr>
            <a:r>
              <a:rPr b="1" i="0" lang="es-419" sz="1241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Dueño del Pipeline de CI/CD</a:t>
            </a:r>
            <a:endParaRPr b="0" i="0" sz="1241" u="none" cap="none" strike="noStrike">
              <a:solidFill>
                <a:srgbClr val="081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g39deaa96f72_2_385"/>
          <p:cNvSpPr/>
          <p:nvPr/>
        </p:nvSpPr>
        <p:spPr>
          <a:xfrm>
            <a:off x="882851" y="3106252"/>
            <a:ext cx="24462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302"/>
              </a:buClr>
              <a:buSzPts val="987"/>
              <a:buFont typeface="Raleway"/>
              <a:buNone/>
            </a:pPr>
            <a:r>
              <a:rPr b="0" i="0" lang="es-419" sz="985" u="none" cap="none" strike="noStrike">
                <a:solidFill>
                  <a:srgbClr val="010302"/>
                </a:solidFill>
                <a:latin typeface="Raleway"/>
                <a:ea typeface="Raleway"/>
                <a:cs typeface="Raleway"/>
                <a:sym typeface="Raleway"/>
              </a:rPr>
              <a:t>Asegurar que la "red de seguridad" (Unit, Integration, E2E) corra automáticamente en cada cambio de código.</a:t>
            </a:r>
            <a:endParaRPr b="0" i="0" sz="98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g39deaa96f72_2_3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71162" y="978798"/>
            <a:ext cx="2601666" cy="2838512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39deaa96f72_2_385"/>
          <p:cNvSpPr/>
          <p:nvPr/>
        </p:nvSpPr>
        <p:spPr>
          <a:xfrm>
            <a:off x="2116687" y="4008275"/>
            <a:ext cx="54585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010302"/>
              </a:buClr>
              <a:buSzPts val="1242"/>
              <a:buFont typeface="Raleway"/>
              <a:buNone/>
            </a:pPr>
            <a:r>
              <a:rPr b="1" i="0" lang="es-419" sz="1241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Conclusión Clave</a:t>
            </a:r>
            <a:endParaRPr b="0" i="0" sz="1241" u="none" cap="none" strike="noStrike">
              <a:solidFill>
                <a:srgbClr val="081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g39deaa96f72_2_385"/>
          <p:cNvSpPr/>
          <p:nvPr/>
        </p:nvSpPr>
        <p:spPr>
          <a:xfrm>
            <a:off x="1479149" y="4281576"/>
            <a:ext cx="6095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302"/>
              </a:buClr>
              <a:buSzPts val="987"/>
              <a:buFont typeface="Raleway"/>
              <a:buNone/>
            </a:pPr>
            <a:r>
              <a:rPr b="0" i="0" lang="es-419" sz="985" u="none" cap="none" strike="noStrike">
                <a:solidFill>
                  <a:srgbClr val="010302"/>
                </a:solidFill>
                <a:latin typeface="Raleway"/>
                <a:ea typeface="Raleway"/>
                <a:cs typeface="Raleway"/>
                <a:sym typeface="Raleway"/>
              </a:rPr>
              <a:t>Tu rol no es solo "automatizar scripts". </a:t>
            </a:r>
            <a:endParaRPr b="0" i="0" sz="985" u="none" cap="none" strike="noStrike">
              <a:solidFill>
                <a:srgbClr val="01030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302"/>
              </a:buClr>
              <a:buSzPts val="987"/>
              <a:buFont typeface="Raleway"/>
              <a:buNone/>
            </a:pPr>
            <a:r>
              <a:rPr b="0" i="0" lang="es-419" sz="985" u="none" cap="none" strike="noStrike">
                <a:solidFill>
                  <a:srgbClr val="010302"/>
                </a:solidFill>
                <a:latin typeface="Raleway"/>
                <a:ea typeface="Raleway"/>
                <a:cs typeface="Raleway"/>
                <a:sym typeface="Raleway"/>
              </a:rPr>
              <a:t>Es construir una red de seguridad que permita al equipo moverse rápido y con confianza.</a:t>
            </a:r>
            <a:endParaRPr b="0" i="0" sz="98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9deaa96f72_2_89"/>
          <p:cNvSpPr/>
          <p:nvPr/>
        </p:nvSpPr>
        <p:spPr>
          <a:xfrm>
            <a:off x="280500" y="497975"/>
            <a:ext cx="50271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59"/>
              </a:lnSpc>
              <a:spcBef>
                <a:spcPts val="0"/>
              </a:spcBef>
              <a:spcAft>
                <a:spcPts val="0"/>
              </a:spcAft>
              <a:buClr>
                <a:srgbClr val="5D6B90"/>
              </a:buClr>
              <a:buSzPts val="2437"/>
              <a:buFont typeface="Raleway"/>
              <a:buNone/>
            </a:pPr>
            <a:r>
              <a:rPr b="1" i="0" lang="es-419" sz="2437" u="none" cap="none" strike="noStrike">
                <a:solidFill>
                  <a:srgbClr val="5D6B90"/>
                </a:solidFill>
                <a:latin typeface="Raleway"/>
                <a:ea typeface="Raleway"/>
                <a:cs typeface="Raleway"/>
                <a:sym typeface="Raleway"/>
              </a:rPr>
              <a:t>El Ecosistema de Pruebas Web</a:t>
            </a:r>
            <a:endParaRPr b="0" i="0" sz="243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1" name="Google Shape;151;g39deaa96f72_2_89"/>
          <p:cNvGrpSpPr/>
          <p:nvPr/>
        </p:nvGrpSpPr>
        <p:grpSpPr>
          <a:xfrm>
            <a:off x="222599" y="1815850"/>
            <a:ext cx="2819129" cy="1889700"/>
            <a:chOff x="280500" y="1815850"/>
            <a:chExt cx="2819129" cy="1889700"/>
          </a:xfrm>
        </p:grpSpPr>
        <p:grpSp>
          <p:nvGrpSpPr>
            <p:cNvPr id="152" name="Google Shape;152;g39deaa96f72_2_89"/>
            <p:cNvGrpSpPr/>
            <p:nvPr/>
          </p:nvGrpSpPr>
          <p:grpSpPr>
            <a:xfrm>
              <a:off x="280500" y="1815850"/>
              <a:ext cx="2819129" cy="1889700"/>
              <a:chOff x="280500" y="1766273"/>
              <a:chExt cx="2819129" cy="1889700"/>
            </a:xfrm>
          </p:grpSpPr>
          <p:grpSp>
            <p:nvGrpSpPr>
              <p:cNvPr id="153" name="Google Shape;153;g39deaa96f72_2_89"/>
              <p:cNvGrpSpPr/>
              <p:nvPr/>
            </p:nvGrpSpPr>
            <p:grpSpPr>
              <a:xfrm>
                <a:off x="280500" y="1766273"/>
                <a:ext cx="2780700" cy="1889700"/>
                <a:chOff x="280500" y="1766273"/>
                <a:chExt cx="2780700" cy="1889700"/>
              </a:xfrm>
            </p:grpSpPr>
            <p:sp>
              <p:nvSpPr>
                <p:cNvPr id="154" name="Google Shape;154;g39deaa96f72_2_89"/>
                <p:cNvSpPr/>
                <p:nvPr/>
              </p:nvSpPr>
              <p:spPr>
                <a:xfrm>
                  <a:off x="280500" y="1766273"/>
                  <a:ext cx="2780700" cy="1889700"/>
                </a:xfrm>
                <a:prstGeom prst="roundRect">
                  <a:avLst>
                    <a:gd fmla="val 5791" name="adj"/>
                  </a:avLst>
                </a:prstGeom>
                <a:solidFill>
                  <a:srgbClr val="FFFFFF">
                    <a:alpha val="73725"/>
                  </a:srgbClr>
                </a:solidFill>
                <a:ln cap="flat" cmpd="sng" w="15400">
                  <a:solidFill>
                    <a:srgbClr val="D8D4D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61625" lIns="61625" spcFirstLastPara="1" rIns="61625" wrap="square" tIns="616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1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" name="Google Shape;155;g39deaa96f72_2_89"/>
                <p:cNvSpPr/>
                <p:nvPr/>
              </p:nvSpPr>
              <p:spPr>
                <a:xfrm>
                  <a:off x="280500" y="1766273"/>
                  <a:ext cx="47700" cy="1841400"/>
                </a:xfrm>
                <a:prstGeom prst="roundRect">
                  <a:avLst>
                    <a:gd fmla="val 10000" name="adj"/>
                  </a:avLst>
                </a:prstGeom>
                <a:solidFill>
                  <a:srgbClr val="F6EC25"/>
                </a:solidFill>
                <a:ln>
                  <a:noFill/>
                </a:ln>
              </p:spPr>
              <p:txBody>
                <a:bodyPr anchorCtr="0" anchor="ctr" bIns="61625" lIns="61625" spcFirstLastPara="1" rIns="61625" wrap="square" tIns="616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1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56" name="Google Shape;156;g39deaa96f72_2_89"/>
              <p:cNvSpPr/>
              <p:nvPr/>
            </p:nvSpPr>
            <p:spPr>
              <a:xfrm>
                <a:off x="419897" y="1904097"/>
                <a:ext cx="387600" cy="387600"/>
              </a:xfrm>
              <a:prstGeom prst="roundRect">
                <a:avLst>
                  <a:gd fmla="val 2048" name="adj"/>
                </a:avLst>
              </a:prstGeom>
              <a:solidFill>
                <a:srgbClr val="F2EEEE"/>
              </a:solidFill>
              <a:ln cap="flat" cmpd="sng" w="9525">
                <a:solidFill>
                  <a:srgbClr val="D8D4D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79450" lIns="79450" spcFirstLastPara="1" rIns="79450" wrap="square" tIns="794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g39deaa96f72_2_89"/>
              <p:cNvSpPr/>
              <p:nvPr/>
            </p:nvSpPr>
            <p:spPr>
              <a:xfrm>
                <a:off x="899100" y="1904099"/>
                <a:ext cx="1781100" cy="25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10302"/>
                  </a:buClr>
                  <a:buSzPts val="1219"/>
                  <a:buFont typeface="Raleway"/>
                  <a:buNone/>
                </a:pPr>
                <a:r>
                  <a:rPr b="1" i="0" lang="es-419" sz="1118" u="none" cap="none" strike="noStrike">
                    <a:solidFill>
                      <a:srgbClr val="01030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1. El Clásico: Selenium</a:t>
                </a:r>
                <a:endParaRPr b="0" i="0" sz="111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g39deaa96f72_2_89"/>
              <p:cNvSpPr/>
              <p:nvPr/>
            </p:nvSpPr>
            <p:spPr>
              <a:xfrm>
                <a:off x="888929" y="2171871"/>
                <a:ext cx="2210700" cy="79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10302"/>
                  </a:buClr>
                  <a:buSzPts val="969"/>
                  <a:buFont typeface="Raleway"/>
                  <a:buNone/>
                </a:pPr>
                <a:r>
                  <a:rPr b="0" i="0" lang="es-419" sz="900" u="none" cap="none" strike="noStrike">
                    <a:solidFill>
                      <a:srgbClr val="01030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El estándar de la industria por más de una década.</a:t>
                </a:r>
                <a:endParaRPr b="0" i="0" sz="900" u="none" cap="none" strike="noStrike">
                  <a:solidFill>
                    <a:srgbClr val="01030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10302"/>
                  </a:buClr>
                  <a:buSzPts val="969"/>
                  <a:buFont typeface="Raleway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1030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10302"/>
                  </a:buClr>
                  <a:buSzPts val="969"/>
                  <a:buFont typeface="Raleway"/>
                  <a:buNone/>
                </a:pPr>
                <a:r>
                  <a:rPr b="0" i="0" lang="es-419" sz="900" u="none" cap="none" strike="noStrike">
                    <a:solidFill>
                      <a:srgbClr val="01030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Soporta todos los navegadores e lenguajes (Java, Python, C#, JS).</a:t>
                </a:r>
                <a:endParaRPr b="0" i="0" sz="900" u="none" cap="none" strike="noStrike">
                  <a:solidFill>
                    <a:srgbClr val="01030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10302"/>
                  </a:buClr>
                  <a:buSzPts val="969"/>
                  <a:buFont typeface="Raleway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1030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10302"/>
                  </a:buClr>
                  <a:buSzPts val="969"/>
                  <a:buFont typeface="Raleway"/>
                  <a:buNone/>
                </a:pPr>
                <a:r>
                  <a:rPr b="0" i="0" lang="es-419" sz="900" u="none" cap="none" strike="noStrike">
                    <a:solidFill>
                      <a:srgbClr val="010302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Desafío: Conocido por ser complejo de configurar y propenso a "flakiness" si no se maneja con cuidado.</a:t>
                </a:r>
                <a:endParaRPr b="0" i="0" sz="900" u="none" cap="none" strike="noStrike">
                  <a:solidFill>
                    <a:srgbClr val="010302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pic>
          <p:nvPicPr>
            <p:cNvPr id="159" name="Google Shape;159;g39deaa96f72_2_8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05297" y="1921350"/>
              <a:ext cx="442225" cy="4620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0" name="Google Shape;160;g39deaa96f72_2_89"/>
          <p:cNvGrpSpPr/>
          <p:nvPr/>
        </p:nvGrpSpPr>
        <p:grpSpPr>
          <a:xfrm>
            <a:off x="3241074" y="1815850"/>
            <a:ext cx="2819129" cy="1889700"/>
            <a:chOff x="280500" y="1766273"/>
            <a:chExt cx="2819129" cy="1889700"/>
          </a:xfrm>
        </p:grpSpPr>
        <p:grpSp>
          <p:nvGrpSpPr>
            <p:cNvPr id="161" name="Google Shape;161;g39deaa96f72_2_89"/>
            <p:cNvGrpSpPr/>
            <p:nvPr/>
          </p:nvGrpSpPr>
          <p:grpSpPr>
            <a:xfrm>
              <a:off x="280500" y="1766273"/>
              <a:ext cx="2780700" cy="1889700"/>
              <a:chOff x="280500" y="1766273"/>
              <a:chExt cx="2780700" cy="1889700"/>
            </a:xfrm>
          </p:grpSpPr>
          <p:sp>
            <p:nvSpPr>
              <p:cNvPr id="162" name="Google Shape;162;g39deaa96f72_2_89"/>
              <p:cNvSpPr/>
              <p:nvPr/>
            </p:nvSpPr>
            <p:spPr>
              <a:xfrm>
                <a:off x="280500" y="1766273"/>
                <a:ext cx="2780700" cy="1889700"/>
              </a:xfrm>
              <a:prstGeom prst="roundRect">
                <a:avLst>
                  <a:gd fmla="val 5791" name="adj"/>
                </a:avLst>
              </a:prstGeom>
              <a:solidFill>
                <a:srgbClr val="FFFFFF">
                  <a:alpha val="74117"/>
                </a:srgbClr>
              </a:solidFill>
              <a:ln cap="flat" cmpd="sng" w="15400">
                <a:solidFill>
                  <a:srgbClr val="D8D4D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61625" lIns="61625" spcFirstLastPara="1" rIns="61625" wrap="square" tIns="61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g39deaa96f72_2_89"/>
              <p:cNvSpPr/>
              <p:nvPr/>
            </p:nvSpPr>
            <p:spPr>
              <a:xfrm>
                <a:off x="280500" y="1766273"/>
                <a:ext cx="47700" cy="1841400"/>
              </a:xfrm>
              <a:prstGeom prst="roundRect">
                <a:avLst>
                  <a:gd fmla="val 10000" name="adj"/>
                </a:avLst>
              </a:prstGeom>
              <a:solidFill>
                <a:srgbClr val="F6EC25"/>
              </a:solidFill>
              <a:ln>
                <a:noFill/>
              </a:ln>
            </p:spPr>
            <p:txBody>
              <a:bodyPr anchorCtr="0" anchor="ctr" bIns="61625" lIns="61625" spcFirstLastPara="1" rIns="61625" wrap="square" tIns="61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4" name="Google Shape;164;g39deaa96f72_2_89"/>
            <p:cNvSpPr/>
            <p:nvPr/>
          </p:nvSpPr>
          <p:spPr>
            <a:xfrm>
              <a:off x="899101" y="1904098"/>
              <a:ext cx="20076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0302"/>
                </a:buClr>
                <a:buSzPts val="1219"/>
                <a:buFont typeface="Raleway"/>
                <a:buNone/>
              </a:pPr>
              <a:r>
                <a:rPr b="1" i="0" lang="es-419" sz="1118" u="none" cap="none" strike="noStrike">
                  <a:solidFill>
                    <a:srgbClr val="010302"/>
                  </a:solidFill>
                  <a:latin typeface="Raleway"/>
                  <a:ea typeface="Raleway"/>
                  <a:cs typeface="Raleway"/>
                  <a:sym typeface="Raleway"/>
                </a:rPr>
                <a:t>2. El Moderno: Cypress</a:t>
              </a:r>
              <a:endParaRPr b="0" i="0" sz="111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g39deaa96f72_2_89"/>
            <p:cNvSpPr/>
            <p:nvPr/>
          </p:nvSpPr>
          <p:spPr>
            <a:xfrm>
              <a:off x="888929" y="2171871"/>
              <a:ext cx="2210700" cy="79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0302"/>
                </a:buClr>
                <a:buSzPts val="969"/>
                <a:buFont typeface="Raleway"/>
                <a:buNone/>
              </a:pPr>
              <a:r>
                <a:rPr b="0" i="0" lang="es-419" sz="900" u="none" cap="none" strike="noStrike">
                  <a:solidFill>
                    <a:srgbClr val="010302"/>
                  </a:solidFill>
                  <a:latin typeface="Raleway"/>
                  <a:ea typeface="Raleway"/>
                  <a:cs typeface="Raleway"/>
                  <a:sym typeface="Raleway"/>
                </a:rPr>
                <a:t>Creado para el desarrollador moderno (JavaScript/TypeScript).</a:t>
              </a:r>
              <a:endParaRPr b="0" i="0" sz="900" u="none" cap="none" strike="noStrike">
                <a:solidFill>
                  <a:srgbClr val="01030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0302"/>
                </a:buClr>
                <a:buSzPts val="969"/>
                <a:buFont typeface="Raleway"/>
                <a:buNone/>
              </a:pPr>
              <a:r>
                <a:t/>
              </a:r>
              <a:endParaRPr b="0" i="0" sz="900" u="none" cap="none" strike="noStrike">
                <a:solidFill>
                  <a:srgbClr val="01030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0302"/>
                </a:buClr>
                <a:buSzPts val="969"/>
                <a:buFont typeface="Raleway"/>
                <a:buNone/>
              </a:pPr>
              <a:r>
                <a:rPr b="0" i="0" lang="es-419" sz="900" u="none" cap="none" strike="noStrike">
                  <a:solidFill>
                    <a:srgbClr val="010302"/>
                  </a:solidFill>
                  <a:latin typeface="Raleway"/>
                  <a:ea typeface="Raleway"/>
                  <a:cs typeface="Raleway"/>
                  <a:sym typeface="Raleway"/>
                </a:rPr>
                <a:t>"Todo en uno": Test runner, aserciones, mocks y espías de red.</a:t>
              </a:r>
              <a:endParaRPr b="0" i="0" sz="900" u="none" cap="none" strike="noStrike">
                <a:solidFill>
                  <a:srgbClr val="01030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0302"/>
                </a:buClr>
                <a:buSzPts val="969"/>
                <a:buFont typeface="Raleway"/>
                <a:buNone/>
              </a:pPr>
              <a:r>
                <a:t/>
              </a:r>
              <a:endParaRPr b="0" i="0" sz="900" u="none" cap="none" strike="noStrike">
                <a:solidFill>
                  <a:srgbClr val="01030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0302"/>
                </a:buClr>
                <a:buSzPts val="969"/>
                <a:buFont typeface="Raleway"/>
                <a:buNone/>
              </a:pPr>
              <a:r>
                <a:rPr b="0" i="0" lang="es-419" sz="900" u="none" cap="none" strike="noStrike">
                  <a:solidFill>
                    <a:srgbClr val="010302"/>
                  </a:solidFill>
                  <a:latin typeface="Raleway"/>
                  <a:ea typeface="Raleway"/>
                  <a:cs typeface="Raleway"/>
                  <a:sym typeface="Raleway"/>
                </a:rPr>
                <a:t>Ventaja: Su arquitectura lo hace rápido, visual y muy fácil de depurar.</a:t>
              </a:r>
              <a:endParaRPr b="0" i="0" sz="900" u="none" cap="none" strike="noStrike">
                <a:solidFill>
                  <a:srgbClr val="01030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66" name="Google Shape;166;g39deaa96f72_2_89"/>
          <p:cNvGrpSpPr/>
          <p:nvPr/>
        </p:nvGrpSpPr>
        <p:grpSpPr>
          <a:xfrm>
            <a:off x="6220950" y="1815850"/>
            <a:ext cx="2829404" cy="1889700"/>
            <a:chOff x="280500" y="1766273"/>
            <a:chExt cx="2829404" cy="1889700"/>
          </a:xfrm>
        </p:grpSpPr>
        <p:grpSp>
          <p:nvGrpSpPr>
            <p:cNvPr id="167" name="Google Shape;167;g39deaa96f72_2_89"/>
            <p:cNvGrpSpPr/>
            <p:nvPr/>
          </p:nvGrpSpPr>
          <p:grpSpPr>
            <a:xfrm>
              <a:off x="280500" y="1766273"/>
              <a:ext cx="2780700" cy="1889700"/>
              <a:chOff x="280500" y="1766273"/>
              <a:chExt cx="2780700" cy="1889700"/>
            </a:xfrm>
          </p:grpSpPr>
          <p:sp>
            <p:nvSpPr>
              <p:cNvPr id="168" name="Google Shape;168;g39deaa96f72_2_89"/>
              <p:cNvSpPr/>
              <p:nvPr/>
            </p:nvSpPr>
            <p:spPr>
              <a:xfrm>
                <a:off x="280500" y="1766273"/>
                <a:ext cx="2780700" cy="1889700"/>
              </a:xfrm>
              <a:prstGeom prst="roundRect">
                <a:avLst>
                  <a:gd fmla="val 5791" name="adj"/>
                </a:avLst>
              </a:prstGeom>
              <a:solidFill>
                <a:srgbClr val="FFFFFF">
                  <a:alpha val="74117"/>
                </a:srgbClr>
              </a:solidFill>
              <a:ln cap="flat" cmpd="sng" w="15400">
                <a:solidFill>
                  <a:srgbClr val="D8D4D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61625" lIns="61625" spcFirstLastPara="1" rIns="61625" wrap="square" tIns="61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g39deaa96f72_2_89"/>
              <p:cNvSpPr/>
              <p:nvPr/>
            </p:nvSpPr>
            <p:spPr>
              <a:xfrm>
                <a:off x="280500" y="1766273"/>
                <a:ext cx="47700" cy="1841400"/>
              </a:xfrm>
              <a:prstGeom prst="roundRect">
                <a:avLst>
                  <a:gd fmla="val 10000" name="adj"/>
                </a:avLst>
              </a:prstGeom>
              <a:solidFill>
                <a:srgbClr val="F6EC25"/>
              </a:solidFill>
              <a:ln>
                <a:noFill/>
              </a:ln>
            </p:spPr>
            <p:txBody>
              <a:bodyPr anchorCtr="0" anchor="ctr" bIns="61625" lIns="61625" spcFirstLastPara="1" rIns="61625" wrap="square" tIns="61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0" name="Google Shape;170;g39deaa96f72_2_89"/>
            <p:cNvSpPr/>
            <p:nvPr/>
          </p:nvSpPr>
          <p:spPr>
            <a:xfrm>
              <a:off x="899100" y="1904098"/>
              <a:ext cx="21060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0302"/>
                </a:buClr>
                <a:buSzPts val="1219"/>
                <a:buFont typeface="Raleway"/>
                <a:buNone/>
              </a:pPr>
              <a:r>
                <a:rPr b="1" i="0" lang="es-419" sz="1118" u="none" cap="none" strike="noStrike">
                  <a:solidFill>
                    <a:srgbClr val="010302"/>
                  </a:solidFill>
                  <a:latin typeface="Raleway"/>
                  <a:ea typeface="Raleway"/>
                  <a:cs typeface="Raleway"/>
                  <a:sym typeface="Raleway"/>
                </a:rPr>
                <a:t>La Nueva Generación: Playwright</a:t>
              </a:r>
              <a:endParaRPr b="0" i="0" sz="111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g39deaa96f72_2_89"/>
            <p:cNvSpPr/>
            <p:nvPr/>
          </p:nvSpPr>
          <p:spPr>
            <a:xfrm>
              <a:off x="899204" y="2290071"/>
              <a:ext cx="2210700" cy="79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0302"/>
                </a:buClr>
                <a:buSzPts val="969"/>
                <a:buFont typeface="Raleway"/>
                <a:buNone/>
              </a:pPr>
              <a:r>
                <a:rPr b="0" i="0" lang="es-419" sz="900" u="none" cap="none" strike="noStrike">
                  <a:solidFill>
                    <a:srgbClr val="010302"/>
                  </a:solidFill>
                  <a:latin typeface="Raleway"/>
                  <a:ea typeface="Raleway"/>
                  <a:cs typeface="Raleway"/>
                  <a:sym typeface="Raleway"/>
                </a:rPr>
                <a:t>La respuesta de Microsoft a Cypress.</a:t>
              </a:r>
              <a:endParaRPr b="0" i="0" sz="900" u="none" cap="none" strike="noStrike">
                <a:solidFill>
                  <a:srgbClr val="01030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0302"/>
                </a:buClr>
                <a:buSzPts val="969"/>
                <a:buFont typeface="Raleway"/>
                <a:buNone/>
              </a:pPr>
              <a:r>
                <a:t/>
              </a:r>
              <a:endParaRPr b="0" i="0" sz="900" u="none" cap="none" strike="noStrike">
                <a:solidFill>
                  <a:srgbClr val="01030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0302"/>
                </a:buClr>
                <a:buSzPts val="969"/>
                <a:buFont typeface="Raleway"/>
                <a:buNone/>
              </a:pPr>
              <a:r>
                <a:rPr b="0" i="0" lang="es-419" sz="900" u="none" cap="none" strike="noStrike">
                  <a:solidFill>
                    <a:srgbClr val="010302"/>
                  </a:solidFill>
                  <a:latin typeface="Raleway"/>
                  <a:ea typeface="Raleway"/>
                  <a:cs typeface="Raleway"/>
                  <a:sym typeface="Raleway"/>
                </a:rPr>
                <a:t>Arquitectura rapidísima con gran paralelismo.</a:t>
              </a:r>
              <a:endParaRPr b="0" i="0" sz="900" u="none" cap="none" strike="noStrike">
                <a:solidFill>
                  <a:srgbClr val="01030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0302"/>
                </a:buClr>
                <a:buSzPts val="969"/>
                <a:buFont typeface="Raleway"/>
                <a:buNone/>
              </a:pPr>
              <a:r>
                <a:t/>
              </a:r>
              <a:endParaRPr b="0" i="0" sz="900" u="none" cap="none" strike="noStrike">
                <a:solidFill>
                  <a:srgbClr val="01030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0302"/>
                </a:buClr>
                <a:buSzPts val="969"/>
                <a:buFont typeface="Raleway"/>
                <a:buNone/>
              </a:pPr>
              <a:r>
                <a:rPr b="0" i="0" lang="es-419" sz="900" u="none" cap="none" strike="noStrike">
                  <a:solidFill>
                    <a:srgbClr val="010302"/>
                  </a:solidFill>
                  <a:latin typeface="Raleway"/>
                  <a:ea typeface="Raleway"/>
                  <a:cs typeface="Raleway"/>
                  <a:sym typeface="Raleway"/>
                </a:rPr>
                <a:t>Ventaja: Excelente para pruebas complejas en múltiples navegadores </a:t>
              </a:r>
              <a:endParaRPr b="0" i="0" sz="900" u="none" cap="none" strike="noStrike">
                <a:solidFill>
                  <a:srgbClr val="01030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0302"/>
                </a:buClr>
                <a:buSzPts val="969"/>
                <a:buFont typeface="Raleway"/>
                <a:buNone/>
              </a:pPr>
              <a:r>
                <a:rPr b="0" i="0" lang="es-419" sz="900" u="none" cap="none" strike="noStrike">
                  <a:solidFill>
                    <a:srgbClr val="010302"/>
                  </a:solidFill>
                  <a:latin typeface="Raleway"/>
                  <a:ea typeface="Raleway"/>
                  <a:cs typeface="Raleway"/>
                  <a:sym typeface="Raleway"/>
                </a:rPr>
                <a:t>a la vez.</a:t>
              </a:r>
              <a:endParaRPr b="0" i="0" sz="900" u="none" cap="none" strike="noStrike">
                <a:solidFill>
                  <a:srgbClr val="01030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0302"/>
                </a:buClr>
                <a:buSzPts val="969"/>
                <a:buFont typeface="Raleway"/>
                <a:buNone/>
              </a:pPr>
              <a:r>
                <a:t/>
              </a:r>
              <a:endParaRPr b="0" i="0" sz="900" u="none" cap="none" strike="noStrike">
                <a:solidFill>
                  <a:srgbClr val="01030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0302"/>
                </a:buClr>
                <a:buSzPts val="969"/>
                <a:buFont typeface="Raleway"/>
                <a:buNone/>
              </a:pPr>
              <a:r>
                <a:t/>
              </a:r>
              <a:endParaRPr b="0" i="0" sz="900" u="none" cap="none" strike="noStrike">
                <a:solidFill>
                  <a:srgbClr val="01030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172" name="Google Shape;172;g39deaa96f72_2_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36374" y="1901250"/>
            <a:ext cx="492698" cy="49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39deaa96f72_2_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6307800" y="1900888"/>
            <a:ext cx="492700" cy="4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